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17" r:id="rId2"/>
  </p:sldMasterIdLst>
  <p:notesMasterIdLst>
    <p:notesMasterId r:id="rId28"/>
  </p:notesMasterIdLst>
  <p:sldIdLst>
    <p:sldId id="282" r:id="rId3"/>
    <p:sldId id="283" r:id="rId4"/>
    <p:sldId id="285" r:id="rId5"/>
    <p:sldId id="286" r:id="rId6"/>
    <p:sldId id="293" r:id="rId7"/>
    <p:sldId id="287" r:id="rId8"/>
    <p:sldId id="296" r:id="rId9"/>
    <p:sldId id="289" r:id="rId10"/>
    <p:sldId id="298" r:id="rId11"/>
    <p:sldId id="301" r:id="rId12"/>
    <p:sldId id="299" r:id="rId13"/>
    <p:sldId id="302" r:id="rId14"/>
    <p:sldId id="304" r:id="rId15"/>
    <p:sldId id="308" r:id="rId16"/>
    <p:sldId id="261" r:id="rId17"/>
    <p:sldId id="290" r:id="rId18"/>
    <p:sldId id="310" r:id="rId19"/>
    <p:sldId id="279" r:id="rId20"/>
    <p:sldId id="278" r:id="rId21"/>
    <p:sldId id="315" r:id="rId22"/>
    <p:sldId id="276" r:id="rId23"/>
    <p:sldId id="311" r:id="rId24"/>
    <p:sldId id="312" r:id="rId25"/>
    <p:sldId id="280" r:id="rId26"/>
    <p:sldId id="292" r:id="rId2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84740" autoAdjust="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04AD4-C14E-4978-B5A5-9B8F2EC4990F}" type="doc">
      <dgm:prSet loTypeId="urn:microsoft.com/office/officeart/2008/layout/HexagonCluster" loCatId="picture" qsTypeId="urn:microsoft.com/office/officeart/2005/8/quickstyle/3d3" qsCatId="3D" csTypeId="urn:microsoft.com/office/officeart/2005/8/colors/accent0_2" csCatId="mainScheme" phldr="1"/>
      <dgm:spPr/>
    </dgm:pt>
    <dgm:pt modelId="{8CE8518E-E61F-4A37-82DB-61A9F6B80699}">
      <dgm:prSet phldrT="[Text]"/>
      <dgm:spPr/>
      <dgm:t>
        <a:bodyPr/>
        <a:lstStyle/>
        <a:p>
          <a:r>
            <a:rPr lang="en-US" dirty="0" smtClean="0"/>
            <a:t>Demo Activities</a:t>
          </a:r>
          <a:endParaRPr lang="en-US" dirty="0"/>
        </a:p>
      </dgm:t>
    </dgm:pt>
    <dgm:pt modelId="{C48C70A5-44C9-49E2-97AC-F455B1614C8E}" type="parTrans" cxnId="{D7E5DA58-9C51-4A35-9397-ACDFB30DFE32}">
      <dgm:prSet/>
      <dgm:spPr/>
      <dgm:t>
        <a:bodyPr/>
        <a:lstStyle/>
        <a:p>
          <a:endParaRPr lang="en-US"/>
        </a:p>
      </dgm:t>
    </dgm:pt>
    <dgm:pt modelId="{75B7CA21-45C8-46F7-B49D-5FA628F2BEE5}" type="sibTrans" cxnId="{D7E5DA58-9C51-4A35-9397-ACDFB30DFE3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t>
        <a:bodyPr/>
        <a:lstStyle/>
        <a:p>
          <a:endParaRPr lang="en-US"/>
        </a:p>
      </dgm:t>
      <dgm:extLst>
        <a:ext uri="{E40237B7-FDA0-4F09-8148-C483321AD2D9}">
          <dgm14:cNvPr xmlns:dgm14="http://schemas.microsoft.com/office/drawing/2010/diagram" id="0" name="" descr="C:\Users\mellis\AppData\Local\Microsoft\Windows\Temporary Internet Files\Content.IE5\UKBF2HUT\dglxasset[1].jpg"/>
        </a:ext>
      </dgm:extLst>
    </dgm:pt>
    <dgm:pt modelId="{1A9B0946-F53B-46EB-BECC-2808A0AFEFAE}">
      <dgm:prSet/>
      <dgm:spPr/>
      <dgm:t>
        <a:bodyPr/>
        <a:lstStyle/>
        <a:p>
          <a:r>
            <a:rPr lang="en-US" dirty="0" smtClean="0"/>
            <a:t>How To Do It Yourself</a:t>
          </a:r>
          <a:endParaRPr lang="en-US" dirty="0"/>
        </a:p>
      </dgm:t>
    </dgm:pt>
    <dgm:pt modelId="{A82B8B66-8EF9-4055-81D1-5F3D6089E52A}" type="parTrans" cxnId="{F2106C01-5101-4B15-B50A-6F41C194113F}">
      <dgm:prSet/>
      <dgm:spPr/>
      <dgm:t>
        <a:bodyPr/>
        <a:lstStyle/>
        <a:p>
          <a:endParaRPr lang="en-US"/>
        </a:p>
      </dgm:t>
    </dgm:pt>
    <dgm:pt modelId="{30867FC0-4E58-4CB3-8BC6-FDE5F9D1FEEC}" type="sibTrans" cxnId="{F2106C01-5101-4B15-B50A-6F41C194113F}">
      <dgm:prSet/>
      <dgm:spPr>
        <a:blipFill rotWithShape="1">
          <a:blip xmlns:r="http://schemas.openxmlformats.org/officeDocument/2006/relationships" r:embed="rId2"/>
          <a:stretch>
            <a:fillRect/>
          </a:stretch>
        </a:blipFill>
      </dgm:spPr>
      <dgm:t>
        <a:bodyPr/>
        <a:lstStyle/>
        <a:p>
          <a:endParaRPr lang="en-US"/>
        </a:p>
      </dgm:t>
    </dgm:pt>
    <dgm:pt modelId="{ACB42F7D-A98F-4A7B-82F7-E9AAA7D3E124}">
      <dgm:prSet/>
      <dgm:spPr/>
      <dgm:t>
        <a:bodyPr/>
        <a:lstStyle/>
        <a:p>
          <a:r>
            <a:rPr lang="en-US" dirty="0" smtClean="0"/>
            <a:t>Research Base</a:t>
          </a:r>
          <a:endParaRPr lang="en-US" dirty="0"/>
        </a:p>
      </dgm:t>
    </dgm:pt>
    <dgm:pt modelId="{0D97168F-FBE7-45B7-AF8D-BDAAB60162F5}" type="parTrans" cxnId="{4E374738-46B1-495D-9E5B-8D1FDF387315}">
      <dgm:prSet/>
      <dgm:spPr/>
      <dgm:t>
        <a:bodyPr/>
        <a:lstStyle/>
        <a:p>
          <a:endParaRPr lang="en-US"/>
        </a:p>
      </dgm:t>
    </dgm:pt>
    <dgm:pt modelId="{86A96AE4-2593-4CCD-96C9-8CF746D815B5}" type="sibTrans" cxnId="{4E374738-46B1-495D-9E5B-8D1FDF387315}">
      <dgm:prSet/>
      <dgm:spPr>
        <a:blipFill rotWithShape="1">
          <a:blip xmlns:r="http://schemas.openxmlformats.org/officeDocument/2006/relationships" r:embed="rId3"/>
          <a:stretch>
            <a:fillRect/>
          </a:stretch>
        </a:blipFill>
      </dgm:spPr>
      <dgm:t>
        <a:bodyPr/>
        <a:lstStyle/>
        <a:p>
          <a:endParaRPr lang="en-US"/>
        </a:p>
      </dgm:t>
    </dgm:pt>
    <dgm:pt modelId="{76AF6283-3F55-49E8-8684-50EBB8F86F90}" type="pres">
      <dgm:prSet presAssocID="{7B904AD4-C14E-4978-B5A5-9B8F2EC4990F}" presName="Name0" presStyleCnt="0">
        <dgm:presLayoutVars>
          <dgm:chMax val="21"/>
          <dgm:chPref val="21"/>
        </dgm:presLayoutVars>
      </dgm:prSet>
      <dgm:spPr/>
    </dgm:pt>
    <dgm:pt modelId="{E9EFAD99-F5C6-46E6-B28A-55BE4C94C8FD}" type="pres">
      <dgm:prSet presAssocID="{8CE8518E-E61F-4A37-82DB-61A9F6B80699}" presName="text1" presStyleCnt="0"/>
      <dgm:spPr/>
    </dgm:pt>
    <dgm:pt modelId="{7FDA5123-E37A-45FE-91AC-222D71E64C0E}" type="pres">
      <dgm:prSet presAssocID="{8CE8518E-E61F-4A37-82DB-61A9F6B80699}" presName="textRepeatNode" presStyleLbl="alignNode1" presStyleIdx="0" presStyleCnt="3">
        <dgm:presLayoutVars>
          <dgm:chMax val="0"/>
          <dgm:chPref val="0"/>
          <dgm:bulletEnabled val="1"/>
        </dgm:presLayoutVars>
      </dgm:prSet>
      <dgm:spPr/>
      <dgm:t>
        <a:bodyPr/>
        <a:lstStyle/>
        <a:p>
          <a:endParaRPr lang="en-US"/>
        </a:p>
      </dgm:t>
    </dgm:pt>
    <dgm:pt modelId="{4A03BB21-6856-4CEE-977F-00387760E152}" type="pres">
      <dgm:prSet presAssocID="{8CE8518E-E61F-4A37-82DB-61A9F6B80699}" presName="textaccent1" presStyleCnt="0"/>
      <dgm:spPr/>
    </dgm:pt>
    <dgm:pt modelId="{95BBCA86-1DB6-42D2-825C-7B7AA751FA73}" type="pres">
      <dgm:prSet presAssocID="{8CE8518E-E61F-4A37-82DB-61A9F6B80699}" presName="accentRepeatNode" presStyleLbl="solidAlignAcc1" presStyleIdx="0" presStyleCnt="6"/>
      <dgm:spPr/>
    </dgm:pt>
    <dgm:pt modelId="{4CE6C752-5FF7-4E3A-9E58-AAAC2B0C297F}" type="pres">
      <dgm:prSet presAssocID="{75B7CA21-45C8-46F7-B49D-5FA628F2BEE5}" presName="image1" presStyleCnt="0"/>
      <dgm:spPr/>
    </dgm:pt>
    <dgm:pt modelId="{9A7770C6-ECAB-4C82-ADD0-CB26B123E7AD}" type="pres">
      <dgm:prSet presAssocID="{75B7CA21-45C8-46F7-B49D-5FA628F2BEE5}" presName="imageRepeatNode" presStyleLbl="alignAcc1" presStyleIdx="0" presStyleCnt="3"/>
      <dgm:spPr/>
      <dgm:t>
        <a:bodyPr/>
        <a:lstStyle/>
        <a:p>
          <a:endParaRPr lang="en-US"/>
        </a:p>
      </dgm:t>
    </dgm:pt>
    <dgm:pt modelId="{DCCC0344-AB6C-41E8-A755-D6D047921A5D}" type="pres">
      <dgm:prSet presAssocID="{75B7CA21-45C8-46F7-B49D-5FA628F2BEE5}" presName="imageaccent1" presStyleCnt="0"/>
      <dgm:spPr/>
    </dgm:pt>
    <dgm:pt modelId="{AE2D9230-FF3B-4FFB-9C28-C63E035FF3A1}" type="pres">
      <dgm:prSet presAssocID="{75B7CA21-45C8-46F7-B49D-5FA628F2BEE5}" presName="accentRepeatNode" presStyleLbl="solidAlignAcc1" presStyleIdx="1" presStyleCnt="6"/>
      <dgm:spPr/>
    </dgm:pt>
    <dgm:pt modelId="{B0F6C841-8C8D-4D3B-AD22-14324DFB71C3}" type="pres">
      <dgm:prSet presAssocID="{1A9B0946-F53B-46EB-BECC-2808A0AFEFAE}" presName="text2" presStyleCnt="0"/>
      <dgm:spPr/>
    </dgm:pt>
    <dgm:pt modelId="{35CA0408-C42E-4DE7-B017-462C90646BE7}" type="pres">
      <dgm:prSet presAssocID="{1A9B0946-F53B-46EB-BECC-2808A0AFEFAE}" presName="textRepeatNode" presStyleLbl="alignNode1" presStyleIdx="1" presStyleCnt="3">
        <dgm:presLayoutVars>
          <dgm:chMax val="0"/>
          <dgm:chPref val="0"/>
          <dgm:bulletEnabled val="1"/>
        </dgm:presLayoutVars>
      </dgm:prSet>
      <dgm:spPr/>
      <dgm:t>
        <a:bodyPr/>
        <a:lstStyle/>
        <a:p>
          <a:endParaRPr lang="en-US"/>
        </a:p>
      </dgm:t>
    </dgm:pt>
    <dgm:pt modelId="{14458871-49EF-473E-8DDA-A54F81EFB4B8}" type="pres">
      <dgm:prSet presAssocID="{1A9B0946-F53B-46EB-BECC-2808A0AFEFAE}" presName="textaccent2" presStyleCnt="0"/>
      <dgm:spPr/>
    </dgm:pt>
    <dgm:pt modelId="{664D0C36-74CA-415A-BC00-229C3513EA72}" type="pres">
      <dgm:prSet presAssocID="{1A9B0946-F53B-46EB-BECC-2808A0AFEFAE}" presName="accentRepeatNode" presStyleLbl="solidAlignAcc1" presStyleIdx="2" presStyleCnt="6"/>
      <dgm:spPr/>
    </dgm:pt>
    <dgm:pt modelId="{6D772CEB-C87C-48C8-B412-7C65473888E1}" type="pres">
      <dgm:prSet presAssocID="{30867FC0-4E58-4CB3-8BC6-FDE5F9D1FEEC}" presName="image2" presStyleCnt="0"/>
      <dgm:spPr/>
    </dgm:pt>
    <dgm:pt modelId="{01B5AB6E-DB36-461C-B4FF-348E5E0613D9}" type="pres">
      <dgm:prSet presAssocID="{30867FC0-4E58-4CB3-8BC6-FDE5F9D1FEEC}" presName="imageRepeatNode" presStyleLbl="alignAcc1" presStyleIdx="1" presStyleCnt="3"/>
      <dgm:spPr/>
      <dgm:t>
        <a:bodyPr/>
        <a:lstStyle/>
        <a:p>
          <a:endParaRPr lang="en-US"/>
        </a:p>
      </dgm:t>
    </dgm:pt>
    <dgm:pt modelId="{C4064ED4-D9A1-4ECE-8322-B475CB342165}" type="pres">
      <dgm:prSet presAssocID="{30867FC0-4E58-4CB3-8BC6-FDE5F9D1FEEC}" presName="imageaccent2" presStyleCnt="0"/>
      <dgm:spPr/>
    </dgm:pt>
    <dgm:pt modelId="{AB3E7D7D-70B0-4EDA-9615-92C0CC2EEACF}" type="pres">
      <dgm:prSet presAssocID="{30867FC0-4E58-4CB3-8BC6-FDE5F9D1FEEC}" presName="accentRepeatNode" presStyleLbl="solidAlignAcc1" presStyleIdx="3" presStyleCnt="6"/>
      <dgm:spPr/>
    </dgm:pt>
    <dgm:pt modelId="{82641063-67A6-4422-BB09-1A1359FC76DE}" type="pres">
      <dgm:prSet presAssocID="{ACB42F7D-A98F-4A7B-82F7-E9AAA7D3E124}" presName="text3" presStyleCnt="0"/>
      <dgm:spPr/>
    </dgm:pt>
    <dgm:pt modelId="{D56A47F7-B2A5-4D87-B577-9BCCA51BB1DE}" type="pres">
      <dgm:prSet presAssocID="{ACB42F7D-A98F-4A7B-82F7-E9AAA7D3E124}" presName="textRepeatNode" presStyleLbl="alignNode1" presStyleIdx="2" presStyleCnt="3">
        <dgm:presLayoutVars>
          <dgm:chMax val="0"/>
          <dgm:chPref val="0"/>
          <dgm:bulletEnabled val="1"/>
        </dgm:presLayoutVars>
      </dgm:prSet>
      <dgm:spPr/>
      <dgm:t>
        <a:bodyPr/>
        <a:lstStyle/>
        <a:p>
          <a:endParaRPr lang="en-US"/>
        </a:p>
      </dgm:t>
    </dgm:pt>
    <dgm:pt modelId="{890B5EB6-6E4B-4373-AA96-0F6B5AF17472}" type="pres">
      <dgm:prSet presAssocID="{ACB42F7D-A98F-4A7B-82F7-E9AAA7D3E124}" presName="textaccent3" presStyleCnt="0"/>
      <dgm:spPr/>
    </dgm:pt>
    <dgm:pt modelId="{57FE79A0-9620-423E-A0F0-C76D916C59B3}" type="pres">
      <dgm:prSet presAssocID="{ACB42F7D-A98F-4A7B-82F7-E9AAA7D3E124}" presName="accentRepeatNode" presStyleLbl="solidAlignAcc1" presStyleIdx="4" presStyleCnt="6"/>
      <dgm:spPr/>
    </dgm:pt>
    <dgm:pt modelId="{289AA8F2-90A9-4245-B21F-570C29BEE87B}" type="pres">
      <dgm:prSet presAssocID="{86A96AE4-2593-4CCD-96C9-8CF746D815B5}" presName="image3" presStyleCnt="0"/>
      <dgm:spPr/>
    </dgm:pt>
    <dgm:pt modelId="{0405F732-7413-4362-BC47-91A78051391C}" type="pres">
      <dgm:prSet presAssocID="{86A96AE4-2593-4CCD-96C9-8CF746D815B5}" presName="imageRepeatNode" presStyleLbl="alignAcc1" presStyleIdx="2" presStyleCnt="3"/>
      <dgm:spPr/>
      <dgm:t>
        <a:bodyPr/>
        <a:lstStyle/>
        <a:p>
          <a:endParaRPr lang="en-US"/>
        </a:p>
      </dgm:t>
    </dgm:pt>
    <dgm:pt modelId="{87019ED2-D778-4389-ACC5-AD289CEEBBE7}" type="pres">
      <dgm:prSet presAssocID="{86A96AE4-2593-4CCD-96C9-8CF746D815B5}" presName="imageaccent3" presStyleCnt="0"/>
      <dgm:spPr/>
    </dgm:pt>
    <dgm:pt modelId="{AEC166FA-3DDD-4022-BE81-E8CAA48A80C7}" type="pres">
      <dgm:prSet presAssocID="{86A96AE4-2593-4CCD-96C9-8CF746D815B5}" presName="accentRepeatNode" presStyleLbl="solidAlignAcc1" presStyleIdx="5" presStyleCnt="6"/>
      <dgm:spPr/>
    </dgm:pt>
  </dgm:ptLst>
  <dgm:cxnLst>
    <dgm:cxn modelId="{D7E5DA58-9C51-4A35-9397-ACDFB30DFE32}" srcId="{7B904AD4-C14E-4978-B5A5-9B8F2EC4990F}" destId="{8CE8518E-E61F-4A37-82DB-61A9F6B80699}" srcOrd="0" destOrd="0" parTransId="{C48C70A5-44C9-49E2-97AC-F455B1614C8E}" sibTransId="{75B7CA21-45C8-46F7-B49D-5FA628F2BEE5}"/>
    <dgm:cxn modelId="{BCD6E7D8-34D5-45CA-921F-DA4C4BBEE0BA}" type="presOf" srcId="{75B7CA21-45C8-46F7-B49D-5FA628F2BEE5}" destId="{9A7770C6-ECAB-4C82-ADD0-CB26B123E7AD}" srcOrd="0" destOrd="0" presId="urn:microsoft.com/office/officeart/2008/layout/HexagonCluster"/>
    <dgm:cxn modelId="{F2106C01-5101-4B15-B50A-6F41C194113F}" srcId="{7B904AD4-C14E-4978-B5A5-9B8F2EC4990F}" destId="{1A9B0946-F53B-46EB-BECC-2808A0AFEFAE}" srcOrd="1" destOrd="0" parTransId="{A82B8B66-8EF9-4055-81D1-5F3D6089E52A}" sibTransId="{30867FC0-4E58-4CB3-8BC6-FDE5F9D1FEEC}"/>
    <dgm:cxn modelId="{66987F8D-4603-49E3-8F06-A024746B5BA5}" type="presOf" srcId="{86A96AE4-2593-4CCD-96C9-8CF746D815B5}" destId="{0405F732-7413-4362-BC47-91A78051391C}" srcOrd="0" destOrd="0" presId="urn:microsoft.com/office/officeart/2008/layout/HexagonCluster"/>
    <dgm:cxn modelId="{A8AB8402-395C-42A6-B1EC-F7008C771A3F}" type="presOf" srcId="{7B904AD4-C14E-4978-B5A5-9B8F2EC4990F}" destId="{76AF6283-3F55-49E8-8684-50EBB8F86F90}" srcOrd="0" destOrd="0" presId="urn:microsoft.com/office/officeart/2008/layout/HexagonCluster"/>
    <dgm:cxn modelId="{4E374738-46B1-495D-9E5B-8D1FDF387315}" srcId="{7B904AD4-C14E-4978-B5A5-9B8F2EC4990F}" destId="{ACB42F7D-A98F-4A7B-82F7-E9AAA7D3E124}" srcOrd="2" destOrd="0" parTransId="{0D97168F-FBE7-45B7-AF8D-BDAAB60162F5}" sibTransId="{86A96AE4-2593-4CCD-96C9-8CF746D815B5}"/>
    <dgm:cxn modelId="{AC202F29-3E13-4DFF-9A7E-1DFDE0740FFB}" type="presOf" srcId="{30867FC0-4E58-4CB3-8BC6-FDE5F9D1FEEC}" destId="{01B5AB6E-DB36-461C-B4FF-348E5E0613D9}" srcOrd="0" destOrd="0" presId="urn:microsoft.com/office/officeart/2008/layout/HexagonCluster"/>
    <dgm:cxn modelId="{0B795191-E9FD-4B05-B333-52C1FE48EF2B}" type="presOf" srcId="{1A9B0946-F53B-46EB-BECC-2808A0AFEFAE}" destId="{35CA0408-C42E-4DE7-B017-462C90646BE7}" srcOrd="0" destOrd="0" presId="urn:microsoft.com/office/officeart/2008/layout/HexagonCluster"/>
    <dgm:cxn modelId="{90E15CAE-A139-493A-AC3B-68FF0484D1EE}" type="presOf" srcId="{8CE8518E-E61F-4A37-82DB-61A9F6B80699}" destId="{7FDA5123-E37A-45FE-91AC-222D71E64C0E}" srcOrd="0" destOrd="0" presId="urn:microsoft.com/office/officeart/2008/layout/HexagonCluster"/>
    <dgm:cxn modelId="{C45C90EE-9AAC-486B-BC12-2154B3FC529B}" type="presOf" srcId="{ACB42F7D-A98F-4A7B-82F7-E9AAA7D3E124}" destId="{D56A47F7-B2A5-4D87-B577-9BCCA51BB1DE}" srcOrd="0" destOrd="0" presId="urn:microsoft.com/office/officeart/2008/layout/HexagonCluster"/>
    <dgm:cxn modelId="{32D191BF-8F59-445C-A293-CDB14FB8BD68}" type="presParOf" srcId="{76AF6283-3F55-49E8-8684-50EBB8F86F90}" destId="{E9EFAD99-F5C6-46E6-B28A-55BE4C94C8FD}" srcOrd="0" destOrd="0" presId="urn:microsoft.com/office/officeart/2008/layout/HexagonCluster"/>
    <dgm:cxn modelId="{5C33E775-0D8B-4BE3-AF92-DC3A126D8E10}" type="presParOf" srcId="{E9EFAD99-F5C6-46E6-B28A-55BE4C94C8FD}" destId="{7FDA5123-E37A-45FE-91AC-222D71E64C0E}" srcOrd="0" destOrd="0" presId="urn:microsoft.com/office/officeart/2008/layout/HexagonCluster"/>
    <dgm:cxn modelId="{05019A26-AA57-4DC1-B3CA-B5089B7400FD}" type="presParOf" srcId="{76AF6283-3F55-49E8-8684-50EBB8F86F90}" destId="{4A03BB21-6856-4CEE-977F-00387760E152}" srcOrd="1" destOrd="0" presId="urn:microsoft.com/office/officeart/2008/layout/HexagonCluster"/>
    <dgm:cxn modelId="{86FEA72D-4ED9-46E0-B039-779087E12808}" type="presParOf" srcId="{4A03BB21-6856-4CEE-977F-00387760E152}" destId="{95BBCA86-1DB6-42D2-825C-7B7AA751FA73}" srcOrd="0" destOrd="0" presId="urn:microsoft.com/office/officeart/2008/layout/HexagonCluster"/>
    <dgm:cxn modelId="{DEFE8D7C-FB57-4D0D-A5F8-75844370AB2E}" type="presParOf" srcId="{76AF6283-3F55-49E8-8684-50EBB8F86F90}" destId="{4CE6C752-5FF7-4E3A-9E58-AAAC2B0C297F}" srcOrd="2" destOrd="0" presId="urn:microsoft.com/office/officeart/2008/layout/HexagonCluster"/>
    <dgm:cxn modelId="{DEA966E5-1E96-4667-A618-2B8E32B89360}" type="presParOf" srcId="{4CE6C752-5FF7-4E3A-9E58-AAAC2B0C297F}" destId="{9A7770C6-ECAB-4C82-ADD0-CB26B123E7AD}" srcOrd="0" destOrd="0" presId="urn:microsoft.com/office/officeart/2008/layout/HexagonCluster"/>
    <dgm:cxn modelId="{9AE42991-E6F9-48E5-A974-0122D044184E}" type="presParOf" srcId="{76AF6283-3F55-49E8-8684-50EBB8F86F90}" destId="{DCCC0344-AB6C-41E8-A755-D6D047921A5D}" srcOrd="3" destOrd="0" presId="urn:microsoft.com/office/officeart/2008/layout/HexagonCluster"/>
    <dgm:cxn modelId="{6ED0B2EC-48DE-420F-AC1A-7925E2E935D1}" type="presParOf" srcId="{DCCC0344-AB6C-41E8-A755-D6D047921A5D}" destId="{AE2D9230-FF3B-4FFB-9C28-C63E035FF3A1}" srcOrd="0" destOrd="0" presId="urn:microsoft.com/office/officeart/2008/layout/HexagonCluster"/>
    <dgm:cxn modelId="{F8459B7D-4551-445F-8C50-9BC602B5DF9D}" type="presParOf" srcId="{76AF6283-3F55-49E8-8684-50EBB8F86F90}" destId="{B0F6C841-8C8D-4D3B-AD22-14324DFB71C3}" srcOrd="4" destOrd="0" presId="urn:microsoft.com/office/officeart/2008/layout/HexagonCluster"/>
    <dgm:cxn modelId="{03B29A33-A26B-4936-B8A3-5DC56884AF98}" type="presParOf" srcId="{B0F6C841-8C8D-4D3B-AD22-14324DFB71C3}" destId="{35CA0408-C42E-4DE7-B017-462C90646BE7}" srcOrd="0" destOrd="0" presId="urn:microsoft.com/office/officeart/2008/layout/HexagonCluster"/>
    <dgm:cxn modelId="{979E66D1-1C51-411E-A34A-B2FD53984628}" type="presParOf" srcId="{76AF6283-3F55-49E8-8684-50EBB8F86F90}" destId="{14458871-49EF-473E-8DDA-A54F81EFB4B8}" srcOrd="5" destOrd="0" presId="urn:microsoft.com/office/officeart/2008/layout/HexagonCluster"/>
    <dgm:cxn modelId="{F9B1C2C9-FAF2-4C1A-A172-E5B9C1E1AC7A}" type="presParOf" srcId="{14458871-49EF-473E-8DDA-A54F81EFB4B8}" destId="{664D0C36-74CA-415A-BC00-229C3513EA72}" srcOrd="0" destOrd="0" presId="urn:microsoft.com/office/officeart/2008/layout/HexagonCluster"/>
    <dgm:cxn modelId="{7FDAAA46-E737-45CC-ADDE-76BC5CEC3BFE}" type="presParOf" srcId="{76AF6283-3F55-49E8-8684-50EBB8F86F90}" destId="{6D772CEB-C87C-48C8-B412-7C65473888E1}" srcOrd="6" destOrd="0" presId="urn:microsoft.com/office/officeart/2008/layout/HexagonCluster"/>
    <dgm:cxn modelId="{ADA2F4D3-57C4-4FA2-8C5C-F6C544F7FAD4}" type="presParOf" srcId="{6D772CEB-C87C-48C8-B412-7C65473888E1}" destId="{01B5AB6E-DB36-461C-B4FF-348E5E0613D9}" srcOrd="0" destOrd="0" presId="urn:microsoft.com/office/officeart/2008/layout/HexagonCluster"/>
    <dgm:cxn modelId="{82A3DBC7-8B7B-4697-9DBC-1F5EEA038137}" type="presParOf" srcId="{76AF6283-3F55-49E8-8684-50EBB8F86F90}" destId="{C4064ED4-D9A1-4ECE-8322-B475CB342165}" srcOrd="7" destOrd="0" presId="urn:microsoft.com/office/officeart/2008/layout/HexagonCluster"/>
    <dgm:cxn modelId="{FE8F429F-CB39-4E85-A3A2-4E31AA2BAF61}" type="presParOf" srcId="{C4064ED4-D9A1-4ECE-8322-B475CB342165}" destId="{AB3E7D7D-70B0-4EDA-9615-92C0CC2EEACF}" srcOrd="0" destOrd="0" presId="urn:microsoft.com/office/officeart/2008/layout/HexagonCluster"/>
    <dgm:cxn modelId="{BDE17EEE-1676-4CC6-BC25-733DC55D372F}" type="presParOf" srcId="{76AF6283-3F55-49E8-8684-50EBB8F86F90}" destId="{82641063-67A6-4422-BB09-1A1359FC76DE}" srcOrd="8" destOrd="0" presId="urn:microsoft.com/office/officeart/2008/layout/HexagonCluster"/>
    <dgm:cxn modelId="{CBA5483F-23C8-46D0-AB16-F785A6E60211}" type="presParOf" srcId="{82641063-67A6-4422-BB09-1A1359FC76DE}" destId="{D56A47F7-B2A5-4D87-B577-9BCCA51BB1DE}" srcOrd="0" destOrd="0" presId="urn:microsoft.com/office/officeart/2008/layout/HexagonCluster"/>
    <dgm:cxn modelId="{CAF602D7-A2D5-4412-9DD2-8A528919FEDD}" type="presParOf" srcId="{76AF6283-3F55-49E8-8684-50EBB8F86F90}" destId="{890B5EB6-6E4B-4373-AA96-0F6B5AF17472}" srcOrd="9" destOrd="0" presId="urn:microsoft.com/office/officeart/2008/layout/HexagonCluster"/>
    <dgm:cxn modelId="{A88B08DA-92C0-4C5F-B175-1F5B8BBFB6EF}" type="presParOf" srcId="{890B5EB6-6E4B-4373-AA96-0F6B5AF17472}" destId="{57FE79A0-9620-423E-A0F0-C76D916C59B3}" srcOrd="0" destOrd="0" presId="urn:microsoft.com/office/officeart/2008/layout/HexagonCluster"/>
    <dgm:cxn modelId="{0E889F0F-1F03-4736-A418-4C59E126D2B2}" type="presParOf" srcId="{76AF6283-3F55-49E8-8684-50EBB8F86F90}" destId="{289AA8F2-90A9-4245-B21F-570C29BEE87B}" srcOrd="10" destOrd="0" presId="urn:microsoft.com/office/officeart/2008/layout/HexagonCluster"/>
    <dgm:cxn modelId="{B6903272-4AAE-4A25-955C-D6F903988E10}" type="presParOf" srcId="{289AA8F2-90A9-4245-B21F-570C29BEE87B}" destId="{0405F732-7413-4362-BC47-91A78051391C}" srcOrd="0" destOrd="0" presId="urn:microsoft.com/office/officeart/2008/layout/HexagonCluster"/>
    <dgm:cxn modelId="{9EB7331F-1E22-44AD-B452-2182E00DC376}" type="presParOf" srcId="{76AF6283-3F55-49E8-8684-50EBB8F86F90}" destId="{87019ED2-D778-4389-ACC5-AD289CEEBBE7}" srcOrd="11" destOrd="0" presId="urn:microsoft.com/office/officeart/2008/layout/HexagonCluster"/>
    <dgm:cxn modelId="{A6B92980-9A67-4964-A109-29DC01BF553C}" type="presParOf" srcId="{87019ED2-D778-4389-ACC5-AD289CEEBBE7}" destId="{AEC166FA-3DDD-4022-BE81-E8CAA48A80C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A5123-E37A-45FE-91AC-222D71E64C0E}">
      <dsp:nvSpPr>
        <dsp:cNvPr id="0" name=""/>
        <dsp:cNvSpPr/>
      </dsp:nvSpPr>
      <dsp:spPr>
        <a:xfrm>
          <a:off x="1793717" y="3019154"/>
          <a:ext cx="2098395" cy="1809182"/>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US" sz="2600" kern="1200" dirty="0" smtClean="0"/>
            <a:t>Demo Activities</a:t>
          </a:r>
          <a:endParaRPr lang="en-US" sz="2600" kern="1200" dirty="0"/>
        </a:p>
      </dsp:txBody>
      <dsp:txXfrm>
        <a:off x="2119348" y="3299905"/>
        <a:ext cx="1447133" cy="1247680"/>
      </dsp:txXfrm>
    </dsp:sp>
    <dsp:sp modelId="{95BBCA86-1DB6-42D2-825C-7B7AA751FA73}">
      <dsp:nvSpPr>
        <dsp:cNvPr id="0" name=""/>
        <dsp:cNvSpPr/>
      </dsp:nvSpPr>
      <dsp:spPr>
        <a:xfrm>
          <a:off x="1848231" y="3817872"/>
          <a:ext cx="245684" cy="21174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A7770C6-ECAB-4C82-ADD0-CB26B123E7AD}">
      <dsp:nvSpPr>
        <dsp:cNvPr id="0" name=""/>
        <dsp:cNvSpPr/>
      </dsp:nvSpPr>
      <dsp:spPr>
        <a:xfrm>
          <a:off x="0" y="2047406"/>
          <a:ext cx="2098395" cy="180918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E2D9230-FF3B-4FFB-9C28-C63E035FF3A1}">
      <dsp:nvSpPr>
        <dsp:cNvPr id="0" name=""/>
        <dsp:cNvSpPr/>
      </dsp:nvSpPr>
      <dsp:spPr>
        <a:xfrm>
          <a:off x="1428551" y="3617595"/>
          <a:ext cx="245684" cy="21174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5CA0408-C42E-4DE7-B017-462C90646BE7}">
      <dsp:nvSpPr>
        <dsp:cNvPr id="0" name=""/>
        <dsp:cNvSpPr/>
      </dsp:nvSpPr>
      <dsp:spPr>
        <a:xfrm>
          <a:off x="3581460" y="2025896"/>
          <a:ext cx="2098395" cy="1809182"/>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US" sz="2600" kern="1200" dirty="0" smtClean="0"/>
            <a:t>How To Do It Yourself</a:t>
          </a:r>
          <a:endParaRPr lang="en-US" sz="2600" kern="1200" dirty="0"/>
        </a:p>
      </dsp:txBody>
      <dsp:txXfrm>
        <a:off x="3907091" y="2306647"/>
        <a:ext cx="1447133" cy="1247680"/>
      </dsp:txXfrm>
    </dsp:sp>
    <dsp:sp modelId="{664D0C36-74CA-415A-BC00-229C3513EA72}">
      <dsp:nvSpPr>
        <dsp:cNvPr id="0" name=""/>
        <dsp:cNvSpPr/>
      </dsp:nvSpPr>
      <dsp:spPr>
        <a:xfrm>
          <a:off x="5015986" y="3594173"/>
          <a:ext cx="245684" cy="21174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1B5AB6E-DB36-461C-B4FF-348E5E0613D9}">
      <dsp:nvSpPr>
        <dsp:cNvPr id="0" name=""/>
        <dsp:cNvSpPr/>
      </dsp:nvSpPr>
      <dsp:spPr>
        <a:xfrm>
          <a:off x="5369204" y="3019154"/>
          <a:ext cx="2098395" cy="1809182"/>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B3E7D7D-70B0-4EDA-9615-92C0CC2EEACF}">
      <dsp:nvSpPr>
        <dsp:cNvPr id="0" name=""/>
        <dsp:cNvSpPr/>
      </dsp:nvSpPr>
      <dsp:spPr>
        <a:xfrm>
          <a:off x="5423717" y="3817872"/>
          <a:ext cx="245684" cy="21174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56A47F7-B2A5-4D87-B577-9BCCA51BB1DE}">
      <dsp:nvSpPr>
        <dsp:cNvPr id="0" name=""/>
        <dsp:cNvSpPr/>
      </dsp:nvSpPr>
      <dsp:spPr>
        <a:xfrm>
          <a:off x="1793717" y="1036940"/>
          <a:ext cx="2098395" cy="1809182"/>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US" sz="2600" kern="1200" dirty="0" smtClean="0"/>
            <a:t>Research Base</a:t>
          </a:r>
          <a:endParaRPr lang="en-US" sz="2600" kern="1200" dirty="0"/>
        </a:p>
      </dsp:txBody>
      <dsp:txXfrm>
        <a:off x="2119348" y="1317691"/>
        <a:ext cx="1447133" cy="1247680"/>
      </dsp:txXfrm>
    </dsp:sp>
    <dsp:sp modelId="{57FE79A0-9620-423E-A0F0-C76D916C59B3}">
      <dsp:nvSpPr>
        <dsp:cNvPr id="0" name=""/>
        <dsp:cNvSpPr/>
      </dsp:nvSpPr>
      <dsp:spPr>
        <a:xfrm>
          <a:off x="3216295" y="1076135"/>
          <a:ext cx="245684" cy="21174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405F732-7413-4362-BC47-91A78051391C}">
      <dsp:nvSpPr>
        <dsp:cNvPr id="0" name=""/>
        <dsp:cNvSpPr/>
      </dsp:nvSpPr>
      <dsp:spPr>
        <a:xfrm>
          <a:off x="3581460" y="48462"/>
          <a:ext cx="2098395" cy="1809182"/>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EC166FA-3DDD-4022-BE81-E8CAA48A80C7}">
      <dsp:nvSpPr>
        <dsp:cNvPr id="0" name=""/>
        <dsp:cNvSpPr/>
      </dsp:nvSpPr>
      <dsp:spPr>
        <a:xfrm>
          <a:off x="3643442" y="842877"/>
          <a:ext cx="245684" cy="21174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2C79E32C-891F-4F37-9C38-FAF834024764}" type="slidenum">
              <a:rPr lang="en-US" altLang="en-US"/>
              <a:pPr>
                <a:defRPr/>
              </a:pPr>
              <a:t>‹#›</a:t>
            </a:fld>
            <a:endParaRPr lang="en-US" altLang="en-US"/>
          </a:p>
        </p:txBody>
      </p:sp>
    </p:spTree>
    <p:extLst>
      <p:ext uri="{BB962C8B-B14F-4D97-AF65-F5344CB8AC3E}">
        <p14:creationId xmlns:p14="http://schemas.microsoft.com/office/powerpoint/2010/main" val="126732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9ED44E0B-898B-4E05-8B50-4374B800E9EF}" type="slidenum">
              <a:rPr lang="en-US" altLang="en-US" sz="1200">
                <a:latin typeface="Arial" charset="0"/>
              </a:rPr>
              <a:pPr eaLnBrk="1" hangingPunct="1"/>
              <a:t>1</a:t>
            </a:fld>
            <a:endParaRPr lang="en-US" altLang="en-US" sz="12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marL="0" indent="0" eaLnBrk="1" hangingPunct="1">
              <a:buFontTx/>
              <a:buNone/>
            </a:pPr>
            <a:endParaRPr lang="en-US" altLang="en-US" sz="1000" dirty="0" smtClean="0">
              <a:latin typeface="Tahoma" pitchFamily="34" charset="0"/>
            </a:endParaRPr>
          </a:p>
        </p:txBody>
      </p:sp>
    </p:spTree>
    <p:extLst>
      <p:ext uri="{BB962C8B-B14F-4D97-AF65-F5344CB8AC3E}">
        <p14:creationId xmlns:p14="http://schemas.microsoft.com/office/powerpoint/2010/main" val="133469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7123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79E32C-891F-4F37-9C38-FAF834024764}" type="slidenum">
              <a:rPr lang="en-US" altLang="en-US" smtClean="0"/>
              <a:pPr>
                <a:defRPr/>
              </a:pPr>
              <a:t>25</a:t>
            </a:fld>
            <a:endParaRPr lang="en-US" altLang="en-US"/>
          </a:p>
        </p:txBody>
      </p:sp>
    </p:spTree>
    <p:extLst>
      <p:ext uri="{BB962C8B-B14F-4D97-AF65-F5344CB8AC3E}">
        <p14:creationId xmlns:p14="http://schemas.microsoft.com/office/powerpoint/2010/main" val="150993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13DBBC47-1BC5-4F18-8070-DAFB2FC82372}" type="slidenum">
              <a:rPr lang="en-US" altLang="en-US" sz="1200">
                <a:latin typeface="Arial" charset="0"/>
              </a:rPr>
              <a:pPr eaLnBrk="1" hangingPunct="1"/>
              <a:t>2</a:t>
            </a:fld>
            <a:endParaRPr lang="en-US" altLang="en-US" sz="1200">
              <a:latin typeface="Arial" charset="0"/>
            </a:endParaRPr>
          </a:p>
        </p:txBody>
      </p:sp>
      <p:sp>
        <p:nvSpPr>
          <p:cNvPr id="24579"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marL="228600" indent="-228600" eaLnBrk="1" hangingPunct="1">
              <a:lnSpc>
                <a:spcPct val="90000"/>
              </a:lnSpc>
            </a:pPr>
            <a:endParaRPr lang="en-US" altLang="en-US" sz="1000" dirty="0" smtClean="0"/>
          </a:p>
        </p:txBody>
      </p:sp>
    </p:spTree>
    <p:extLst>
      <p:ext uri="{BB962C8B-B14F-4D97-AF65-F5344CB8AC3E}">
        <p14:creationId xmlns:p14="http://schemas.microsoft.com/office/powerpoint/2010/main" val="230000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6B613A72-26EB-4FA8-A4C1-4658BBDCDA61}" type="slidenum">
              <a:rPr lang="en-US" altLang="en-US" sz="1200">
                <a:latin typeface="Arial" charset="0"/>
              </a:rPr>
              <a:pPr eaLnBrk="1" hangingPunct="1"/>
              <a:t>3</a:t>
            </a:fld>
            <a:endParaRPr lang="en-US" altLang="en-US" sz="120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67189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9737B277-5C07-4B54-99C9-A20A285B81E2}" type="slidenum">
              <a:rPr lang="en-US" altLang="en-US" sz="1200">
                <a:latin typeface="Arial" charset="0"/>
              </a:rPr>
              <a:pPr eaLnBrk="1" hangingPunct="1"/>
              <a:t>4</a:t>
            </a:fld>
            <a:endParaRPr lang="en-US" altLang="en-US"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26406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6DA94A0A-3781-4744-A769-F9CAAD80F6BC}" type="slidenum">
              <a:rPr lang="en-US" altLang="en-US" sz="1200">
                <a:latin typeface="Arial" charset="0"/>
              </a:rPr>
              <a:pPr eaLnBrk="1" hangingPunct="1"/>
              <a:t>6</a:t>
            </a:fld>
            <a:endParaRPr lang="en-US" alt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869625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9824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1642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955562AB-3503-4A6D-87C9-35C1282E1D02}" type="slidenum">
              <a:rPr lang="en-US" altLang="en-US" sz="1200">
                <a:latin typeface="Arial" charset="0"/>
              </a:rPr>
              <a:pPr eaLnBrk="1" hangingPunct="1"/>
              <a:t>18</a:t>
            </a:fld>
            <a:endParaRPr lang="en-US" altLang="en-US" sz="120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altLang="en-US" smtClean="0"/>
          </a:p>
        </p:txBody>
      </p:sp>
    </p:spTree>
    <p:extLst>
      <p:ext uri="{BB962C8B-B14F-4D97-AF65-F5344CB8AC3E}">
        <p14:creationId xmlns:p14="http://schemas.microsoft.com/office/powerpoint/2010/main" val="31470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9771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endParaRPr lang="en-US" alt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endParaRPr lang="en-US" alt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endParaRPr lang="en-US" alt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endParaRPr lang="en-US" alt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0971"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smtClean="0"/>
              <a:t>Click to edit Master title style</a:t>
            </a:r>
          </a:p>
        </p:txBody>
      </p:sp>
      <p:sp>
        <p:nvSpPr>
          <p:cNvPr id="4097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alt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altLang="en-US"/>
          </a:p>
        </p:txBody>
      </p:sp>
      <p:sp>
        <p:nvSpPr>
          <p:cNvPr id="15" name="Rectangle 15"/>
          <p:cNvSpPr>
            <a:spLocks noGrp="1" noChangeArrowheads="1"/>
          </p:cNvSpPr>
          <p:nvPr>
            <p:ph type="sldNum" sz="quarter" idx="12"/>
          </p:nvPr>
        </p:nvSpPr>
        <p:spPr/>
        <p:txBody>
          <a:bodyPr/>
          <a:lstStyle>
            <a:lvl1pPr>
              <a:defRPr smtClean="0"/>
            </a:lvl1pPr>
          </a:lstStyle>
          <a:p>
            <a:pPr>
              <a:defRPr/>
            </a:pPr>
            <a:fld id="{B2C66F8A-0126-4D7E-81C8-B47E89205BA9}" type="slidenum">
              <a:rPr lang="en-US" altLang="en-US"/>
              <a:pPr>
                <a:defRPr/>
              </a:pPr>
              <a:t>‹#›</a:t>
            </a:fld>
            <a:endParaRPr lang="en-US" altLang="en-US"/>
          </a:p>
        </p:txBody>
      </p:sp>
    </p:spTree>
    <p:extLst>
      <p:ext uri="{BB962C8B-B14F-4D97-AF65-F5344CB8AC3E}">
        <p14:creationId xmlns:p14="http://schemas.microsoft.com/office/powerpoint/2010/main" val="405005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194BFE2-5BB4-4CA5-9EAC-60524BDAB158}" type="slidenum">
              <a:rPr lang="en-US" altLang="en-US"/>
              <a:pPr>
                <a:defRPr/>
              </a:pPr>
              <a:t>‹#›</a:t>
            </a:fld>
            <a:endParaRPr lang="en-US" altLang="en-US"/>
          </a:p>
        </p:txBody>
      </p:sp>
    </p:spTree>
    <p:extLst>
      <p:ext uri="{BB962C8B-B14F-4D97-AF65-F5344CB8AC3E}">
        <p14:creationId xmlns:p14="http://schemas.microsoft.com/office/powerpoint/2010/main" val="137409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6AFAFC0-F2F9-4974-9B25-5C6CCD55AE95}" type="slidenum">
              <a:rPr lang="en-US" altLang="en-US"/>
              <a:pPr>
                <a:defRPr/>
              </a:pPr>
              <a:t>‹#›</a:t>
            </a:fld>
            <a:endParaRPr lang="en-US" altLang="en-US"/>
          </a:p>
        </p:txBody>
      </p:sp>
    </p:spTree>
    <p:extLst>
      <p:ext uri="{BB962C8B-B14F-4D97-AF65-F5344CB8AC3E}">
        <p14:creationId xmlns:p14="http://schemas.microsoft.com/office/powerpoint/2010/main" val="100010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2C66F8A-0126-4D7E-81C8-B47E89205BA9}" type="slidenum">
              <a:rPr lang="en-US" altLang="en-US" smtClean="0"/>
              <a:pPr>
                <a:defRPr/>
              </a:pPr>
              <a:t>‹#›</a:t>
            </a:fld>
            <a:endParaRPr lang="en-US" altLang="en-US"/>
          </a:p>
        </p:txBody>
      </p:sp>
    </p:spTree>
    <p:extLst>
      <p:ext uri="{BB962C8B-B14F-4D97-AF65-F5344CB8AC3E}">
        <p14:creationId xmlns:p14="http://schemas.microsoft.com/office/powerpoint/2010/main" val="242818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53AB4AE-1B49-4D04-BC89-C040D6B76660}" type="slidenum">
              <a:rPr lang="en-US" altLang="en-US" smtClean="0"/>
              <a:pPr>
                <a:defRPr/>
              </a:pPr>
              <a:t>‹#›</a:t>
            </a:fld>
            <a:endParaRPr lang="en-US" altLang="en-US"/>
          </a:p>
        </p:txBody>
      </p:sp>
    </p:spTree>
    <p:extLst>
      <p:ext uri="{BB962C8B-B14F-4D97-AF65-F5344CB8AC3E}">
        <p14:creationId xmlns:p14="http://schemas.microsoft.com/office/powerpoint/2010/main" val="1236424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CF2D2AE-8053-4B63-8828-8EFF17C64B2F}" type="slidenum">
              <a:rPr lang="en-US" altLang="en-US" smtClean="0"/>
              <a:pPr>
                <a:defRPr/>
              </a:pPr>
              <a:t>‹#›</a:t>
            </a:fld>
            <a:endParaRPr lang="en-US" altLang="en-US"/>
          </a:p>
        </p:txBody>
      </p:sp>
    </p:spTree>
    <p:extLst>
      <p:ext uri="{BB962C8B-B14F-4D97-AF65-F5344CB8AC3E}">
        <p14:creationId xmlns:p14="http://schemas.microsoft.com/office/powerpoint/2010/main" val="141081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CAA396A-2916-4FE5-967D-ACD1F351EB97}" type="slidenum">
              <a:rPr lang="en-US" altLang="en-US" smtClean="0"/>
              <a:pPr>
                <a:defRPr/>
              </a:pPr>
              <a:t>‹#›</a:t>
            </a:fld>
            <a:endParaRPr lang="en-US" altLang="en-US"/>
          </a:p>
        </p:txBody>
      </p:sp>
    </p:spTree>
    <p:extLst>
      <p:ext uri="{BB962C8B-B14F-4D97-AF65-F5344CB8AC3E}">
        <p14:creationId xmlns:p14="http://schemas.microsoft.com/office/powerpoint/2010/main" val="822741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34FA658C-15B2-46F4-A049-B531CD913292}" type="slidenum">
              <a:rPr lang="en-US" altLang="en-US" smtClean="0"/>
              <a:pPr>
                <a:defRPr/>
              </a:pPr>
              <a:t>‹#›</a:t>
            </a:fld>
            <a:endParaRPr lang="en-US" altLang="en-US"/>
          </a:p>
        </p:txBody>
      </p:sp>
    </p:spTree>
    <p:extLst>
      <p:ext uri="{BB962C8B-B14F-4D97-AF65-F5344CB8AC3E}">
        <p14:creationId xmlns:p14="http://schemas.microsoft.com/office/powerpoint/2010/main" val="70171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D60D37B-E84D-4C1B-9178-C0FBE0EAEB3E}" type="slidenum">
              <a:rPr lang="en-US" altLang="en-US" smtClean="0"/>
              <a:pPr>
                <a:defRPr/>
              </a:pPr>
              <a:t>‹#›</a:t>
            </a:fld>
            <a:endParaRPr lang="en-US" altLang="en-US"/>
          </a:p>
        </p:txBody>
      </p:sp>
    </p:spTree>
    <p:extLst>
      <p:ext uri="{BB962C8B-B14F-4D97-AF65-F5344CB8AC3E}">
        <p14:creationId xmlns:p14="http://schemas.microsoft.com/office/powerpoint/2010/main" val="4081684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A5F0991E-C8BC-4ABA-A302-0D0D4E952CEA}" type="slidenum">
              <a:rPr lang="en-US" altLang="en-US" smtClean="0"/>
              <a:pPr>
                <a:defRPr/>
              </a:pPr>
              <a:t>‹#›</a:t>
            </a:fld>
            <a:endParaRPr lang="en-US" altLang="en-US"/>
          </a:p>
        </p:txBody>
      </p:sp>
    </p:spTree>
    <p:extLst>
      <p:ext uri="{BB962C8B-B14F-4D97-AF65-F5344CB8AC3E}">
        <p14:creationId xmlns:p14="http://schemas.microsoft.com/office/powerpoint/2010/main" val="1480721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BE1001D-EE38-4359-83E6-0B4BA8362B43}" type="slidenum">
              <a:rPr lang="en-US" altLang="en-US" smtClean="0"/>
              <a:pPr>
                <a:defRPr/>
              </a:pPr>
              <a:t>‹#›</a:t>
            </a:fld>
            <a:endParaRPr lang="en-US" altLang="en-US"/>
          </a:p>
        </p:txBody>
      </p:sp>
    </p:spTree>
    <p:extLst>
      <p:ext uri="{BB962C8B-B14F-4D97-AF65-F5344CB8AC3E}">
        <p14:creationId xmlns:p14="http://schemas.microsoft.com/office/powerpoint/2010/main" val="168669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B53AB4AE-1B49-4D04-BC89-C040D6B76660}" type="slidenum">
              <a:rPr lang="en-US" altLang="en-US"/>
              <a:pPr>
                <a:defRPr/>
              </a:pPr>
              <a:t>‹#›</a:t>
            </a:fld>
            <a:endParaRPr lang="en-US" altLang="en-US"/>
          </a:p>
        </p:txBody>
      </p:sp>
    </p:spTree>
    <p:extLst>
      <p:ext uri="{BB962C8B-B14F-4D97-AF65-F5344CB8AC3E}">
        <p14:creationId xmlns:p14="http://schemas.microsoft.com/office/powerpoint/2010/main" val="3952210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43612E0-0380-4D1E-BCC2-36302E92BD8E}" type="slidenum">
              <a:rPr lang="en-US" altLang="en-US" smtClean="0"/>
              <a:pPr>
                <a:defRPr/>
              </a:pPr>
              <a:t>‹#›</a:t>
            </a:fld>
            <a:endParaRPr lang="en-US" altLang="en-US"/>
          </a:p>
        </p:txBody>
      </p:sp>
    </p:spTree>
    <p:extLst>
      <p:ext uri="{BB962C8B-B14F-4D97-AF65-F5344CB8AC3E}">
        <p14:creationId xmlns:p14="http://schemas.microsoft.com/office/powerpoint/2010/main" val="2698251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194BFE2-5BB4-4CA5-9EAC-60524BDAB158}" type="slidenum">
              <a:rPr lang="en-US" altLang="en-US" smtClean="0"/>
              <a:pPr>
                <a:defRPr/>
              </a:pPr>
              <a:t>‹#›</a:t>
            </a:fld>
            <a:endParaRPr lang="en-US" altLang="en-US"/>
          </a:p>
        </p:txBody>
      </p:sp>
    </p:spTree>
    <p:extLst>
      <p:ext uri="{BB962C8B-B14F-4D97-AF65-F5344CB8AC3E}">
        <p14:creationId xmlns:p14="http://schemas.microsoft.com/office/powerpoint/2010/main" val="275713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6AFAFC0-F2F9-4974-9B25-5C6CCD55AE95}" type="slidenum">
              <a:rPr lang="en-US" altLang="en-US" smtClean="0"/>
              <a:pPr>
                <a:defRPr/>
              </a:pPr>
              <a:t>‹#›</a:t>
            </a:fld>
            <a:endParaRPr lang="en-US" altLang="en-US"/>
          </a:p>
        </p:txBody>
      </p:sp>
    </p:spTree>
    <p:extLst>
      <p:ext uri="{BB962C8B-B14F-4D97-AF65-F5344CB8AC3E}">
        <p14:creationId xmlns:p14="http://schemas.microsoft.com/office/powerpoint/2010/main" val="205993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4CF2D2AE-8053-4B63-8828-8EFF17C64B2F}" type="slidenum">
              <a:rPr lang="en-US" altLang="en-US"/>
              <a:pPr>
                <a:defRPr/>
              </a:pPr>
              <a:t>‹#›</a:t>
            </a:fld>
            <a:endParaRPr lang="en-US" altLang="en-US"/>
          </a:p>
        </p:txBody>
      </p:sp>
    </p:spTree>
    <p:extLst>
      <p:ext uri="{BB962C8B-B14F-4D97-AF65-F5344CB8AC3E}">
        <p14:creationId xmlns:p14="http://schemas.microsoft.com/office/powerpoint/2010/main" val="109452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CAA396A-2916-4FE5-967D-ACD1F351EB97}" type="slidenum">
              <a:rPr lang="en-US" altLang="en-US"/>
              <a:pPr>
                <a:defRPr/>
              </a:pPr>
              <a:t>‹#›</a:t>
            </a:fld>
            <a:endParaRPr lang="en-US" altLang="en-US"/>
          </a:p>
        </p:txBody>
      </p:sp>
    </p:spTree>
    <p:extLst>
      <p:ext uri="{BB962C8B-B14F-4D97-AF65-F5344CB8AC3E}">
        <p14:creationId xmlns:p14="http://schemas.microsoft.com/office/powerpoint/2010/main" val="332240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34FA658C-15B2-46F4-A049-B531CD913292}" type="slidenum">
              <a:rPr lang="en-US" altLang="en-US"/>
              <a:pPr>
                <a:defRPr/>
              </a:pPr>
              <a:t>‹#›</a:t>
            </a:fld>
            <a:endParaRPr lang="en-US" altLang="en-US"/>
          </a:p>
        </p:txBody>
      </p:sp>
    </p:spTree>
    <p:extLst>
      <p:ext uri="{BB962C8B-B14F-4D97-AF65-F5344CB8AC3E}">
        <p14:creationId xmlns:p14="http://schemas.microsoft.com/office/powerpoint/2010/main" val="358811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9D60D37B-E84D-4C1B-9178-C0FBE0EAEB3E}" type="slidenum">
              <a:rPr lang="en-US" altLang="en-US"/>
              <a:pPr>
                <a:defRPr/>
              </a:pPr>
              <a:t>‹#›</a:t>
            </a:fld>
            <a:endParaRPr lang="en-US" altLang="en-US"/>
          </a:p>
        </p:txBody>
      </p:sp>
    </p:spTree>
    <p:extLst>
      <p:ext uri="{BB962C8B-B14F-4D97-AF65-F5344CB8AC3E}">
        <p14:creationId xmlns:p14="http://schemas.microsoft.com/office/powerpoint/2010/main" val="393704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A5F0991E-C8BC-4ABA-A302-0D0D4E952CEA}" type="slidenum">
              <a:rPr lang="en-US" altLang="en-US"/>
              <a:pPr>
                <a:defRPr/>
              </a:pPr>
              <a:t>‹#›</a:t>
            </a:fld>
            <a:endParaRPr lang="en-US" altLang="en-US"/>
          </a:p>
        </p:txBody>
      </p:sp>
    </p:spTree>
    <p:extLst>
      <p:ext uri="{BB962C8B-B14F-4D97-AF65-F5344CB8AC3E}">
        <p14:creationId xmlns:p14="http://schemas.microsoft.com/office/powerpoint/2010/main" val="392497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7BE1001D-EE38-4359-83E6-0B4BA8362B43}" type="slidenum">
              <a:rPr lang="en-US" altLang="en-US"/>
              <a:pPr>
                <a:defRPr/>
              </a:pPr>
              <a:t>‹#›</a:t>
            </a:fld>
            <a:endParaRPr lang="en-US" altLang="en-US"/>
          </a:p>
        </p:txBody>
      </p:sp>
    </p:spTree>
    <p:extLst>
      <p:ext uri="{BB962C8B-B14F-4D97-AF65-F5344CB8AC3E}">
        <p14:creationId xmlns:p14="http://schemas.microsoft.com/office/powerpoint/2010/main" val="130422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E43612E0-0380-4D1E-BCC2-36302E92BD8E}" type="slidenum">
              <a:rPr lang="en-US" altLang="en-US"/>
              <a:pPr>
                <a:defRPr/>
              </a:pPr>
              <a:t>‹#›</a:t>
            </a:fld>
            <a:endParaRPr lang="en-US" altLang="en-US"/>
          </a:p>
        </p:txBody>
      </p:sp>
    </p:spTree>
    <p:extLst>
      <p:ext uri="{BB962C8B-B14F-4D97-AF65-F5344CB8AC3E}">
        <p14:creationId xmlns:p14="http://schemas.microsoft.com/office/powerpoint/2010/main" val="295873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endParaRPr lang="en-US" alt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endParaRPr lang="en-US" altLang="en-US" sz="2400">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5"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endParaRPr lang="en-US" altLang="en-US"/>
          </a:p>
        </p:txBody>
      </p:sp>
      <p:sp>
        <p:nvSpPr>
          <p:cNvPr id="39946"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en-US" altLang="en-US"/>
          </a:p>
        </p:txBody>
      </p:sp>
      <p:sp>
        <p:nvSpPr>
          <p:cNvPr id="39947"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fld id="{A8FAD738-7EB0-4307-8BDB-8F0F1E1932FC}" type="slidenum">
              <a:rPr lang="en-US" altLang="en-US"/>
              <a:pPr>
                <a:defRPr/>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FAD738-7EB0-4307-8BDB-8F0F1E1932FC}" type="slidenum">
              <a:rPr lang="en-US" altLang="en-US" smtClean="0"/>
              <a:pPr>
                <a:defRPr/>
              </a:pPr>
              <a:t>‹#›</a:t>
            </a:fld>
            <a:endParaRPr lang="en-US" altLang="en-US"/>
          </a:p>
        </p:txBody>
      </p:sp>
    </p:spTree>
    <p:extLst>
      <p:ext uri="{BB962C8B-B14F-4D97-AF65-F5344CB8AC3E}">
        <p14:creationId xmlns:p14="http://schemas.microsoft.com/office/powerpoint/2010/main" val="3606115038"/>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nline-stopwatch.com/full-screen-stopwat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smeza\Local%20Settings\Temporary%20Internet%20Files\Content.IE5\5D9X8TYQ\MS910219404%5b1%5d.wav" TargetMode="External"/><Relationship Id="rId1" Type="http://schemas.microsoft.com/office/2007/relationships/media" Target="file:///C:\Documents%20and%20Settings\smeza\Local%20Settings\Temporary%20Internet%20Files\Content.IE5\5D9X8TYQ\MS910219404%5b1%5d.wav" TargetMode="External"/><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online-stopwatch.com/full-screen-stopwatc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J3YW9HBtT8g" TargetMode="External"/><Relationship Id="rId5" Type="http://schemas.openxmlformats.org/officeDocument/2006/relationships/hyperlink" Target="https://www.youtube.com/watch?v=1mL-Dqpg_w8" TargetMode="Externa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qrexplore.com/generate/"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mathdiscourse.weebl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edmodo.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ctm.org/news/content.aspx?id=3538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57400" y="1143000"/>
            <a:ext cx="7086600" cy="2209800"/>
          </a:xfrm>
        </p:spPr>
        <p:txBody>
          <a:bodyPr/>
          <a:lstStyle/>
          <a:p>
            <a:pPr eaLnBrk="1" hangingPunct="1"/>
            <a:r>
              <a:rPr lang="en-US" altLang="en-US" sz="4000" dirty="0" smtClean="0">
                <a:latin typeface="Tahoma" pitchFamily="34" charset="0"/>
              </a:rPr>
              <a:t>Promoting Discourse:                 Mystery Bags, Speed Dating, Cultural Context &amp; QR Codes</a:t>
            </a:r>
            <a:br>
              <a:rPr lang="en-US" altLang="en-US" sz="4000" dirty="0" smtClean="0">
                <a:latin typeface="Tahoma" pitchFamily="34" charset="0"/>
              </a:rPr>
            </a:br>
            <a:endParaRPr lang="en-US" altLang="en-US" sz="4000" dirty="0" smtClean="0">
              <a:latin typeface="Tahoma" pitchFamily="34" charset="0"/>
            </a:endParaRPr>
          </a:p>
        </p:txBody>
      </p:sp>
      <p:sp>
        <p:nvSpPr>
          <p:cNvPr id="3075" name="Rectangle 3"/>
          <p:cNvSpPr>
            <a:spLocks noGrp="1" noChangeArrowheads="1"/>
          </p:cNvSpPr>
          <p:nvPr>
            <p:ph type="subTitle" idx="1"/>
          </p:nvPr>
        </p:nvSpPr>
        <p:spPr/>
        <p:txBody>
          <a:bodyPr/>
          <a:lstStyle/>
          <a:p>
            <a:pPr eaLnBrk="1" hangingPunct="1"/>
            <a:r>
              <a:rPr lang="en-US" altLang="en-US" sz="2400" dirty="0">
                <a:latin typeface="Tahoma" pitchFamily="34" charset="0"/>
              </a:rPr>
              <a:t>Mark </a:t>
            </a:r>
            <a:r>
              <a:rPr lang="en-US" altLang="en-US" sz="2400" dirty="0" smtClean="0">
                <a:latin typeface="Tahoma" pitchFamily="34" charset="0"/>
              </a:rPr>
              <a:t>Ellis &amp; Susanna Meza</a:t>
            </a:r>
          </a:p>
          <a:p>
            <a:pPr eaLnBrk="1" hangingPunct="1"/>
            <a:r>
              <a:rPr lang="en-US" altLang="en-US" sz="2400" dirty="0" smtClean="0">
                <a:latin typeface="Tahoma" pitchFamily="34" charset="0"/>
              </a:rPr>
              <a:t>CSU Fullerton</a:t>
            </a:r>
          </a:p>
          <a:p>
            <a:pPr eaLnBrk="1" hangingPunct="1"/>
            <a:r>
              <a:rPr lang="en-US" altLang="en-US" sz="2400" dirty="0" smtClean="0">
                <a:latin typeface="Tahoma" pitchFamily="34" charset="0"/>
              </a:rPr>
              <a:t>Valadez Middle School</a:t>
            </a:r>
          </a:p>
          <a:p>
            <a:pPr eaLnBrk="1" hangingPunct="1"/>
            <a:r>
              <a:rPr lang="en-US" altLang="en-US" sz="2400" dirty="0">
                <a:latin typeface="Tahoma" pitchFamily="34" charset="0"/>
              </a:rPr>
              <a:t>NOYCE Fellowship MT2 Project</a:t>
            </a:r>
            <a:endParaRPr lang="en-US" altLang="en-US" sz="2400" dirty="0" smtClean="0">
              <a:latin typeface="Tahoma" pitchFamily="34" charset="0"/>
            </a:endParaRPr>
          </a:p>
          <a:p>
            <a:pPr eaLnBrk="1" hangingPunct="1"/>
            <a:endParaRPr lang="en-US" altLang="en-US" sz="2400" dirty="0" smtClean="0">
              <a:latin typeface="Tahoma" pitchFamily="34" charset="0"/>
            </a:endParaRPr>
          </a:p>
        </p:txBody>
      </p:sp>
      <p:pic>
        <p:nvPicPr>
          <p:cNvPr id="3078" name="Picture 6" descr="National Science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5257800"/>
            <a:ext cx="143351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4" descr="Stack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20065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987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5486400" cy="3291840"/>
          </a:xfrm>
          <a:prstGeom prst="rect">
            <a:avLst/>
          </a:prstGeom>
        </p:spPr>
      </p:pic>
      <p:pic>
        <p:nvPicPr>
          <p:cNvPr id="4" name="Picture 3"/>
          <p:cNvPicPr>
            <a:picLocks noChangeAspect="1"/>
          </p:cNvPicPr>
          <p:nvPr/>
        </p:nvPicPr>
        <p:blipFill>
          <a:blip r:embed="rId2"/>
          <a:stretch>
            <a:fillRect/>
          </a:stretch>
        </p:blipFill>
        <p:spPr>
          <a:xfrm>
            <a:off x="3657600" y="3571702"/>
            <a:ext cx="5486400" cy="3291840"/>
          </a:xfrm>
          <a:prstGeom prst="rect">
            <a:avLst/>
          </a:prstGeom>
        </p:spPr>
      </p:pic>
      <p:sp>
        <p:nvSpPr>
          <p:cNvPr id="2" name="TextBox 1"/>
          <p:cNvSpPr txBox="1"/>
          <p:nvPr/>
        </p:nvSpPr>
        <p:spPr>
          <a:xfrm>
            <a:off x="1219200" y="838200"/>
            <a:ext cx="4191000" cy="1477328"/>
          </a:xfrm>
          <a:prstGeom prst="rect">
            <a:avLst/>
          </a:prstGeom>
          <a:noFill/>
        </p:spPr>
        <p:txBody>
          <a:bodyPr wrap="square" rtlCol="0">
            <a:spAutoFit/>
          </a:bodyPr>
          <a:lstStyle/>
          <a:p>
            <a:r>
              <a:rPr lang="en-US" sz="9000" dirty="0" smtClean="0">
                <a:solidFill>
                  <a:schemeClr val="bg1"/>
                </a:solidFill>
                <a:latin typeface="Aharoni" panose="02010803020104030203" pitchFamily="2" charset="-79"/>
                <a:cs typeface="Aharoni" panose="02010803020104030203" pitchFamily="2" charset="-79"/>
              </a:rPr>
              <a:t>Face</a:t>
            </a:r>
            <a:endParaRPr lang="en-US" sz="9000" dirty="0">
              <a:solidFill>
                <a:schemeClr val="bg1"/>
              </a:solidFill>
              <a:latin typeface="Aharoni" panose="02010803020104030203" pitchFamily="2" charset="-79"/>
              <a:cs typeface="Aharoni" panose="02010803020104030203" pitchFamily="2" charset="-79"/>
            </a:endParaRPr>
          </a:p>
        </p:txBody>
      </p:sp>
      <p:sp>
        <p:nvSpPr>
          <p:cNvPr id="7" name="TextBox 6"/>
          <p:cNvSpPr txBox="1"/>
          <p:nvPr/>
        </p:nvSpPr>
        <p:spPr>
          <a:xfrm>
            <a:off x="4572000" y="4648200"/>
            <a:ext cx="4191000" cy="1477328"/>
          </a:xfrm>
          <a:prstGeom prst="rect">
            <a:avLst/>
          </a:prstGeom>
          <a:noFill/>
        </p:spPr>
        <p:txBody>
          <a:bodyPr wrap="square" rtlCol="0">
            <a:spAutoFit/>
          </a:bodyPr>
          <a:lstStyle/>
          <a:p>
            <a:r>
              <a:rPr lang="en-US" sz="9000" dirty="0" smtClean="0">
                <a:solidFill>
                  <a:schemeClr val="bg1"/>
                </a:solidFill>
                <a:latin typeface="Aharoni" panose="02010803020104030203" pitchFamily="2" charset="-79"/>
                <a:cs typeface="Aharoni" panose="02010803020104030203" pitchFamily="2" charset="-79"/>
              </a:rPr>
              <a:t>Height</a:t>
            </a:r>
            <a:endParaRPr lang="en-US" sz="9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8526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157608"/>
            <a:ext cx="4455752" cy="2673451"/>
          </a:xfrm>
          <a:prstGeom prst="rect">
            <a:avLst/>
          </a:prstGeom>
        </p:spPr>
      </p:pic>
      <p:pic>
        <p:nvPicPr>
          <p:cNvPr id="6" name="Picture 5"/>
          <p:cNvPicPr>
            <a:picLocks noChangeAspect="1"/>
          </p:cNvPicPr>
          <p:nvPr/>
        </p:nvPicPr>
        <p:blipFill>
          <a:blip r:embed="rId2"/>
          <a:stretch>
            <a:fillRect/>
          </a:stretch>
        </p:blipFill>
        <p:spPr>
          <a:xfrm>
            <a:off x="0" y="0"/>
            <a:ext cx="4445000" cy="2667000"/>
          </a:xfrm>
          <a:prstGeom prst="rect">
            <a:avLst/>
          </a:prstGeom>
        </p:spPr>
      </p:pic>
      <p:sp>
        <p:nvSpPr>
          <p:cNvPr id="2" name="TextBox 1"/>
          <p:cNvSpPr txBox="1"/>
          <p:nvPr/>
        </p:nvSpPr>
        <p:spPr>
          <a:xfrm>
            <a:off x="762000" y="594836"/>
            <a:ext cx="3492500" cy="1323439"/>
          </a:xfrm>
          <a:prstGeom prst="rect">
            <a:avLst/>
          </a:prstGeom>
          <a:noFill/>
        </p:spPr>
        <p:txBody>
          <a:bodyPr wrap="square" rtlCol="0">
            <a:spAutoFit/>
          </a:bodyPr>
          <a:lstStyle/>
          <a:p>
            <a:r>
              <a:rPr lang="en-US" sz="8000" dirty="0" smtClean="0">
                <a:solidFill>
                  <a:schemeClr val="bg1"/>
                </a:solidFill>
                <a:latin typeface="Aharoni" panose="02010803020104030203" pitchFamily="2" charset="-79"/>
                <a:cs typeface="Aharoni" panose="02010803020104030203" pitchFamily="2" charset="-79"/>
              </a:rPr>
              <a:t>Face</a:t>
            </a:r>
            <a:endParaRPr lang="en-US" sz="8000" dirty="0">
              <a:solidFill>
                <a:schemeClr val="bg1"/>
              </a:solidFill>
              <a:latin typeface="Aharoni" panose="02010803020104030203" pitchFamily="2" charset="-79"/>
              <a:cs typeface="Aharoni" panose="02010803020104030203" pitchFamily="2" charset="-79"/>
            </a:endParaRPr>
          </a:p>
        </p:txBody>
      </p:sp>
      <p:sp>
        <p:nvSpPr>
          <p:cNvPr id="7" name="TextBox 6"/>
          <p:cNvSpPr txBox="1"/>
          <p:nvPr/>
        </p:nvSpPr>
        <p:spPr>
          <a:xfrm>
            <a:off x="5181600" y="2971800"/>
            <a:ext cx="3492500" cy="1323439"/>
          </a:xfrm>
          <a:prstGeom prst="rect">
            <a:avLst/>
          </a:prstGeom>
          <a:noFill/>
        </p:spPr>
        <p:txBody>
          <a:bodyPr wrap="square" rtlCol="0">
            <a:spAutoFit/>
          </a:bodyPr>
          <a:lstStyle/>
          <a:p>
            <a:r>
              <a:rPr lang="en-US" sz="8000" dirty="0" smtClean="0">
                <a:solidFill>
                  <a:schemeClr val="bg1"/>
                </a:solidFill>
                <a:latin typeface="Aharoni" panose="02010803020104030203" pitchFamily="2" charset="-79"/>
                <a:cs typeface="Aharoni" panose="02010803020104030203" pitchFamily="2" charset="-79"/>
              </a:rPr>
              <a:t>Height</a:t>
            </a:r>
            <a:endParaRPr lang="en-US" sz="8000" dirty="0">
              <a:solidFill>
                <a:schemeClr val="bg1"/>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
          <a:stretch>
            <a:fillRect/>
          </a:stretch>
        </p:blipFill>
        <p:spPr>
          <a:xfrm>
            <a:off x="0" y="4190999"/>
            <a:ext cx="4455752" cy="2673451"/>
          </a:xfrm>
          <a:prstGeom prst="rect">
            <a:avLst/>
          </a:prstGeom>
        </p:spPr>
      </p:pic>
      <p:sp>
        <p:nvSpPr>
          <p:cNvPr id="10" name="TextBox 9"/>
          <p:cNvSpPr txBox="1"/>
          <p:nvPr/>
        </p:nvSpPr>
        <p:spPr>
          <a:xfrm>
            <a:off x="-186806" y="4831059"/>
            <a:ext cx="4818611" cy="1785104"/>
          </a:xfrm>
          <a:prstGeom prst="rect">
            <a:avLst/>
          </a:prstGeom>
          <a:noFill/>
        </p:spPr>
        <p:txBody>
          <a:bodyPr wrap="square" rtlCol="0">
            <a:spAutoFit/>
          </a:bodyPr>
          <a:lstStyle/>
          <a:p>
            <a:pPr algn="ctr"/>
            <a:r>
              <a:rPr lang="en-US" sz="5500" dirty="0" smtClean="0">
                <a:solidFill>
                  <a:schemeClr val="bg1"/>
                </a:solidFill>
                <a:latin typeface="Aharoni" panose="02010803020104030203" pitchFamily="2" charset="-79"/>
                <a:cs typeface="Aharoni" panose="02010803020104030203" pitchFamily="2" charset="-79"/>
              </a:rPr>
              <a:t>The Great Pyramid</a:t>
            </a:r>
            <a:endParaRPr lang="en-US" sz="55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2532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4038600" cy="2423160"/>
          </a:xfrm>
          <a:prstGeom prst="rect">
            <a:avLst/>
          </a:prstGeom>
        </p:spPr>
      </p:pic>
      <p:sp>
        <p:nvSpPr>
          <p:cNvPr id="2" name="TextBox 1"/>
          <p:cNvSpPr txBox="1"/>
          <p:nvPr/>
        </p:nvSpPr>
        <p:spPr>
          <a:xfrm>
            <a:off x="551642" y="533400"/>
            <a:ext cx="3492500" cy="1169551"/>
          </a:xfrm>
          <a:prstGeom prst="rect">
            <a:avLst/>
          </a:prstGeom>
          <a:noFill/>
        </p:spPr>
        <p:txBody>
          <a:bodyPr wrap="square" rtlCol="0">
            <a:spAutoFit/>
          </a:bodyPr>
          <a:lstStyle/>
          <a:p>
            <a:r>
              <a:rPr lang="en-US" sz="7000" dirty="0">
                <a:solidFill>
                  <a:schemeClr val="bg1"/>
                </a:solidFill>
                <a:latin typeface="Aharoni" panose="02010803020104030203" pitchFamily="2" charset="-79"/>
                <a:cs typeface="Aharoni" panose="02010803020104030203" pitchFamily="2" charset="-79"/>
              </a:rPr>
              <a:t>Face</a:t>
            </a:r>
          </a:p>
        </p:txBody>
      </p:sp>
      <p:pic>
        <p:nvPicPr>
          <p:cNvPr id="11" name="Picture 10"/>
          <p:cNvPicPr>
            <a:picLocks noChangeAspect="1"/>
          </p:cNvPicPr>
          <p:nvPr/>
        </p:nvPicPr>
        <p:blipFill>
          <a:blip r:embed="rId2"/>
          <a:stretch>
            <a:fillRect/>
          </a:stretch>
        </p:blipFill>
        <p:spPr>
          <a:xfrm>
            <a:off x="0" y="4434840"/>
            <a:ext cx="4038600" cy="2423160"/>
          </a:xfrm>
          <a:prstGeom prst="rect">
            <a:avLst/>
          </a:prstGeom>
        </p:spPr>
      </p:pic>
      <p:pic>
        <p:nvPicPr>
          <p:cNvPr id="12" name="Picture 11"/>
          <p:cNvPicPr>
            <a:picLocks noChangeAspect="1"/>
          </p:cNvPicPr>
          <p:nvPr/>
        </p:nvPicPr>
        <p:blipFill>
          <a:blip r:embed="rId2"/>
          <a:stretch>
            <a:fillRect/>
          </a:stretch>
        </p:blipFill>
        <p:spPr>
          <a:xfrm>
            <a:off x="5105400" y="0"/>
            <a:ext cx="4038600" cy="2423160"/>
          </a:xfrm>
          <a:prstGeom prst="rect">
            <a:avLst/>
          </a:prstGeom>
        </p:spPr>
      </p:pic>
      <p:pic>
        <p:nvPicPr>
          <p:cNvPr id="13" name="Picture 12"/>
          <p:cNvPicPr>
            <a:picLocks noChangeAspect="1"/>
          </p:cNvPicPr>
          <p:nvPr/>
        </p:nvPicPr>
        <p:blipFill>
          <a:blip r:embed="rId2"/>
          <a:stretch>
            <a:fillRect/>
          </a:stretch>
        </p:blipFill>
        <p:spPr>
          <a:xfrm>
            <a:off x="5135880" y="4434840"/>
            <a:ext cx="4038600" cy="2423160"/>
          </a:xfrm>
          <a:prstGeom prst="rect">
            <a:avLst/>
          </a:prstGeom>
        </p:spPr>
      </p:pic>
      <p:pic>
        <p:nvPicPr>
          <p:cNvPr id="14" name="Picture 13"/>
          <p:cNvPicPr>
            <a:picLocks noChangeAspect="1"/>
          </p:cNvPicPr>
          <p:nvPr/>
        </p:nvPicPr>
        <p:blipFill>
          <a:blip r:embed="rId2"/>
          <a:stretch>
            <a:fillRect/>
          </a:stretch>
        </p:blipFill>
        <p:spPr>
          <a:xfrm>
            <a:off x="2534689" y="2346380"/>
            <a:ext cx="4038600" cy="2423160"/>
          </a:xfrm>
          <a:prstGeom prst="rect">
            <a:avLst/>
          </a:prstGeom>
        </p:spPr>
      </p:pic>
      <p:sp>
        <p:nvSpPr>
          <p:cNvPr id="15" name="TextBox 14"/>
          <p:cNvSpPr txBox="1"/>
          <p:nvPr/>
        </p:nvSpPr>
        <p:spPr>
          <a:xfrm>
            <a:off x="5135880" y="533400"/>
            <a:ext cx="4008120" cy="1169551"/>
          </a:xfrm>
          <a:prstGeom prst="rect">
            <a:avLst/>
          </a:prstGeom>
          <a:noFill/>
        </p:spPr>
        <p:txBody>
          <a:bodyPr wrap="square" rtlCol="0">
            <a:spAutoFit/>
          </a:bodyPr>
          <a:lstStyle/>
          <a:p>
            <a:pPr algn="ctr"/>
            <a:r>
              <a:rPr lang="en-US" sz="7000" dirty="0" smtClean="0">
                <a:solidFill>
                  <a:schemeClr val="bg1"/>
                </a:solidFill>
                <a:latin typeface="Aharoni" panose="02010803020104030203" pitchFamily="2" charset="-79"/>
                <a:cs typeface="Aharoni" panose="02010803020104030203" pitchFamily="2" charset="-79"/>
              </a:rPr>
              <a:t>Height</a:t>
            </a:r>
            <a:endParaRPr lang="en-US" sz="7000" dirty="0">
              <a:solidFill>
                <a:schemeClr val="bg1"/>
              </a:solidFill>
              <a:latin typeface="Aharoni" panose="02010803020104030203" pitchFamily="2" charset="-79"/>
              <a:cs typeface="Aharoni" panose="02010803020104030203" pitchFamily="2" charset="-79"/>
            </a:endParaRPr>
          </a:p>
        </p:txBody>
      </p:sp>
      <p:sp>
        <p:nvSpPr>
          <p:cNvPr id="16" name="TextBox 15"/>
          <p:cNvSpPr txBox="1"/>
          <p:nvPr/>
        </p:nvSpPr>
        <p:spPr>
          <a:xfrm>
            <a:off x="2565169" y="2895600"/>
            <a:ext cx="4008120" cy="1477328"/>
          </a:xfrm>
          <a:prstGeom prst="rect">
            <a:avLst/>
          </a:prstGeom>
          <a:noFill/>
        </p:spPr>
        <p:txBody>
          <a:bodyPr wrap="square" rtlCol="0">
            <a:spAutoFit/>
          </a:bodyPr>
          <a:lstStyle/>
          <a:p>
            <a:pPr algn="ctr"/>
            <a:r>
              <a:rPr lang="en-US" sz="4500" dirty="0" smtClean="0">
                <a:solidFill>
                  <a:schemeClr val="bg1"/>
                </a:solidFill>
                <a:latin typeface="Aharoni" panose="02010803020104030203" pitchFamily="2" charset="-79"/>
                <a:cs typeface="Aharoni" panose="02010803020104030203" pitchFamily="2" charset="-79"/>
              </a:rPr>
              <a:t>The Great Pyramid</a:t>
            </a:r>
            <a:endParaRPr lang="en-US" sz="4500" dirty="0">
              <a:solidFill>
                <a:schemeClr val="bg1"/>
              </a:solidFill>
              <a:latin typeface="Aharoni" panose="02010803020104030203" pitchFamily="2" charset="-79"/>
              <a:cs typeface="Aharoni" panose="02010803020104030203" pitchFamily="2" charset="-79"/>
            </a:endParaRPr>
          </a:p>
        </p:txBody>
      </p:sp>
      <p:sp>
        <p:nvSpPr>
          <p:cNvPr id="17" name="TextBox 16"/>
          <p:cNvSpPr txBox="1"/>
          <p:nvPr/>
        </p:nvSpPr>
        <p:spPr>
          <a:xfrm>
            <a:off x="0" y="5181600"/>
            <a:ext cx="4008120" cy="1169551"/>
          </a:xfrm>
          <a:prstGeom prst="rect">
            <a:avLst/>
          </a:prstGeom>
          <a:noFill/>
        </p:spPr>
        <p:txBody>
          <a:bodyPr wrap="square" rtlCol="0">
            <a:spAutoFit/>
          </a:bodyPr>
          <a:lstStyle/>
          <a:p>
            <a:pPr algn="ctr"/>
            <a:r>
              <a:rPr lang="en-US" sz="7000" dirty="0" smtClean="0">
                <a:solidFill>
                  <a:schemeClr val="bg1"/>
                </a:solidFill>
                <a:latin typeface="Aharoni" panose="02010803020104030203" pitchFamily="2" charset="-79"/>
                <a:cs typeface="Aharoni" panose="02010803020104030203" pitchFamily="2" charset="-79"/>
              </a:rPr>
              <a:t>Base</a:t>
            </a:r>
            <a:endParaRPr lang="en-US" sz="7000" dirty="0">
              <a:solidFill>
                <a:schemeClr val="bg1"/>
              </a:solidFill>
              <a:latin typeface="Aharoni" panose="02010803020104030203" pitchFamily="2" charset="-79"/>
              <a:cs typeface="Aharoni" panose="02010803020104030203" pitchFamily="2" charset="-79"/>
            </a:endParaRPr>
          </a:p>
        </p:txBody>
      </p:sp>
      <p:sp>
        <p:nvSpPr>
          <p:cNvPr id="18" name="TextBox 17"/>
          <p:cNvSpPr txBox="1"/>
          <p:nvPr/>
        </p:nvSpPr>
        <p:spPr>
          <a:xfrm>
            <a:off x="5135880" y="5231249"/>
            <a:ext cx="4008120" cy="1169551"/>
          </a:xfrm>
          <a:prstGeom prst="rect">
            <a:avLst/>
          </a:prstGeom>
          <a:noFill/>
        </p:spPr>
        <p:txBody>
          <a:bodyPr wrap="square" rtlCol="0">
            <a:spAutoFit/>
          </a:bodyPr>
          <a:lstStyle/>
          <a:p>
            <a:pPr algn="ctr"/>
            <a:r>
              <a:rPr lang="en-US" sz="7000" dirty="0" smtClean="0">
                <a:solidFill>
                  <a:schemeClr val="bg1"/>
                </a:solidFill>
                <a:latin typeface="Aharoni" panose="02010803020104030203" pitchFamily="2" charset="-79"/>
                <a:cs typeface="Aharoni" panose="02010803020104030203" pitchFamily="2" charset="-79"/>
              </a:rPr>
              <a:t>Vertex</a:t>
            </a:r>
            <a:endParaRPr lang="en-US" sz="7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15337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g1.etsystatic.com/000/1/5428550/il_fullxfull.211853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92048"/>
            <a:ext cx="3676650" cy="386595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the-gadgeteer.com/wp-content/uploads/2009/03/mysteryb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30480"/>
            <a:ext cx="243840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dailysale.info/images/products/20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752600"/>
            <a:ext cx="3581399"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8050" y="424990"/>
            <a:ext cx="5562600" cy="707886"/>
          </a:xfrm>
          <a:prstGeom prst="rect">
            <a:avLst/>
          </a:prstGeom>
          <a:noFill/>
        </p:spPr>
        <p:txBody>
          <a:bodyPr wrap="square" rtlCol="0">
            <a:spAutoFit/>
          </a:bodyPr>
          <a:lstStyle/>
          <a:p>
            <a:r>
              <a:rPr lang="en-US" sz="4000" dirty="0" smtClean="0"/>
              <a:t>Time to get Started!</a:t>
            </a:r>
            <a:endParaRPr lang="en-US" dirty="0"/>
          </a:p>
        </p:txBody>
      </p:sp>
      <p:sp>
        <p:nvSpPr>
          <p:cNvPr id="7" name="TextBox 6"/>
          <p:cNvSpPr txBox="1"/>
          <p:nvPr/>
        </p:nvSpPr>
        <p:spPr>
          <a:xfrm>
            <a:off x="651510" y="5742057"/>
            <a:ext cx="5562600" cy="707886"/>
          </a:xfrm>
          <a:prstGeom prst="rect">
            <a:avLst/>
          </a:prstGeom>
          <a:noFill/>
        </p:spPr>
        <p:txBody>
          <a:bodyPr wrap="square" rtlCol="0">
            <a:spAutoFit/>
          </a:bodyPr>
          <a:lstStyle/>
          <a:p>
            <a:r>
              <a:rPr lang="en-US" sz="4000" dirty="0" smtClean="0"/>
              <a:t>No peeking!!</a:t>
            </a:r>
            <a:endParaRPr lang="en-US" dirty="0"/>
          </a:p>
        </p:txBody>
      </p:sp>
    </p:spTree>
    <p:extLst>
      <p:ext uri="{BB962C8B-B14F-4D97-AF65-F5344CB8AC3E}">
        <p14:creationId xmlns:p14="http://schemas.microsoft.com/office/powerpoint/2010/main" val="3953117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21508" y="914400"/>
            <a:ext cx="9165508" cy="4891087"/>
          </a:xfrm>
          <a:prstGeom prst="rect">
            <a:avLst/>
          </a:prstGeom>
        </p:spPr>
      </p:pic>
    </p:spTree>
    <p:extLst>
      <p:ext uri="{BB962C8B-B14F-4D97-AF65-F5344CB8AC3E}">
        <p14:creationId xmlns:p14="http://schemas.microsoft.com/office/powerpoint/2010/main" val="88046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800" smtClean="0">
                <a:latin typeface="Tahoma" pitchFamily="34" charset="0"/>
              </a:rPr>
              <a:t>Speed Dating with Math</a:t>
            </a:r>
          </a:p>
        </p:txBody>
      </p:sp>
      <p:sp>
        <p:nvSpPr>
          <p:cNvPr id="47107" name="Rectangle 3"/>
          <p:cNvSpPr>
            <a:spLocks noGrp="1" noChangeArrowheads="1"/>
          </p:cNvSpPr>
          <p:nvPr>
            <p:ph type="body" idx="1"/>
          </p:nvPr>
        </p:nvSpPr>
        <p:spPr>
          <a:xfrm>
            <a:off x="304800" y="1600200"/>
            <a:ext cx="8686800" cy="4530725"/>
          </a:xfrm>
        </p:spPr>
        <p:txBody>
          <a:bodyPr/>
          <a:lstStyle/>
          <a:p>
            <a:pPr lvl="1" eaLnBrk="1" hangingPunct="1">
              <a:buSzPct val="110000"/>
              <a:buFont typeface="Wingdings" pitchFamily="2" charset="2"/>
              <a:buChar char="§"/>
              <a:defRPr/>
            </a:pPr>
            <a:r>
              <a:rPr lang="en-US" altLang="en-US" sz="2500" dirty="0" smtClean="0">
                <a:latin typeface="Tahoma" pitchFamily="34" charset="0"/>
              </a:rPr>
              <a:t>Class is set up like a speed date session. </a:t>
            </a:r>
          </a:p>
          <a:p>
            <a:pPr lvl="1" eaLnBrk="1" hangingPunct="1">
              <a:buSzPct val="110000"/>
              <a:buFont typeface="Wingdings" pitchFamily="2" charset="2"/>
              <a:buChar char="§"/>
              <a:defRPr/>
            </a:pPr>
            <a:endParaRPr lang="en-US" altLang="en-US" sz="2500" dirty="0" smtClean="0">
              <a:latin typeface="Tahoma" pitchFamily="34" charset="0"/>
            </a:endParaRPr>
          </a:p>
          <a:p>
            <a:pPr lvl="1" eaLnBrk="1" hangingPunct="1">
              <a:buSzPct val="110000"/>
              <a:buFont typeface="Wingdings" pitchFamily="2" charset="2"/>
              <a:buChar char="§"/>
              <a:defRPr/>
            </a:pPr>
            <a:r>
              <a:rPr lang="en-US" altLang="en-US" sz="2500" dirty="0" smtClean="0">
                <a:latin typeface="Tahoma" pitchFamily="34" charset="0"/>
              </a:rPr>
              <a:t>Two individuals will be given the same mathematical problem and will be asked to work together to write, solve, and explain their understanding.</a:t>
            </a:r>
          </a:p>
          <a:p>
            <a:pPr marL="457200" lvl="1" indent="0" eaLnBrk="1" hangingPunct="1">
              <a:buSzPct val="110000"/>
              <a:buFont typeface="Wingdings" pitchFamily="2" charset="2"/>
              <a:buNone/>
              <a:defRPr/>
            </a:pPr>
            <a:r>
              <a:rPr lang="en-US" altLang="en-US" sz="2500" dirty="0" smtClean="0">
                <a:latin typeface="Tahoma" pitchFamily="34" charset="0"/>
              </a:rPr>
              <a:t> </a:t>
            </a:r>
          </a:p>
          <a:p>
            <a:pPr lvl="1" eaLnBrk="1" hangingPunct="1">
              <a:buSzPct val="110000"/>
              <a:buFont typeface="Wingdings" pitchFamily="2" charset="2"/>
              <a:buChar char="§"/>
              <a:defRPr/>
            </a:pPr>
            <a:r>
              <a:rPr lang="en-US" altLang="en-US" sz="2500" dirty="0" smtClean="0">
                <a:latin typeface="Tahoma" pitchFamily="34" charset="0"/>
              </a:rPr>
              <a:t>The bell will ring signaling half</a:t>
            </a:r>
          </a:p>
          <a:p>
            <a:pPr marL="457200" lvl="1" indent="0" eaLnBrk="1" hangingPunct="1">
              <a:buSzPct val="110000"/>
              <a:buFont typeface="Wingdings" pitchFamily="2" charset="2"/>
              <a:buNone/>
              <a:defRPr/>
            </a:pPr>
            <a:r>
              <a:rPr lang="en-US" altLang="en-US" sz="2500" dirty="0" smtClean="0">
                <a:latin typeface="Tahoma" pitchFamily="34" charset="0"/>
              </a:rPr>
              <a:t>the class to move on to the next </a:t>
            </a:r>
          </a:p>
          <a:p>
            <a:pPr marL="457200" lvl="1" indent="0" eaLnBrk="1" hangingPunct="1">
              <a:buSzPct val="110000"/>
              <a:buFont typeface="Wingdings" pitchFamily="2" charset="2"/>
              <a:buNone/>
              <a:defRPr/>
            </a:pPr>
            <a:r>
              <a:rPr lang="en-US" altLang="en-US" sz="2500" dirty="0" smtClean="0">
                <a:latin typeface="Tahoma" pitchFamily="34" charset="0"/>
              </a:rPr>
              <a:t>person while the other half remains</a:t>
            </a:r>
          </a:p>
          <a:p>
            <a:pPr marL="457200" lvl="1" indent="0" eaLnBrk="1" hangingPunct="1">
              <a:buSzPct val="110000"/>
              <a:buFont typeface="Wingdings" pitchFamily="2" charset="2"/>
              <a:buNone/>
              <a:defRPr/>
            </a:pPr>
            <a:r>
              <a:rPr lang="en-US" altLang="en-US" sz="2500" dirty="0" smtClean="0">
                <a:latin typeface="Tahoma" pitchFamily="34" charset="0"/>
              </a:rPr>
              <a:t>seated waiting to receive their next </a:t>
            </a:r>
          </a:p>
          <a:p>
            <a:pPr marL="457200" lvl="1" indent="0" eaLnBrk="1" hangingPunct="1">
              <a:buSzPct val="110000"/>
              <a:buFont typeface="Wingdings" pitchFamily="2" charset="2"/>
              <a:buNone/>
              <a:defRPr/>
            </a:pPr>
            <a:r>
              <a:rPr lang="en-US" altLang="en-US" sz="2500" dirty="0" smtClean="0">
                <a:latin typeface="Tahoma" pitchFamily="34" charset="0"/>
              </a:rPr>
              <a:t>“math date”</a:t>
            </a:r>
          </a:p>
          <a:p>
            <a:pPr eaLnBrk="1" hangingPunct="1">
              <a:buSzPct val="110000"/>
              <a:buFont typeface="Wingdings" pitchFamily="2" charset="2"/>
              <a:buChar char="§"/>
              <a:defRPr/>
            </a:pPr>
            <a:endParaRPr lang="en-US" altLang="en-US" sz="2500" dirty="0" smtClean="0">
              <a:latin typeface="Tahoma" pitchFamily="34" charset="0"/>
            </a:endParaRPr>
          </a:p>
          <a:p>
            <a:pPr eaLnBrk="1" hangingPunct="1">
              <a:buSzPct val="110000"/>
              <a:buFont typeface="Wingdings" pitchFamily="2" charset="2"/>
              <a:buChar char="§"/>
              <a:defRPr/>
            </a:pPr>
            <a:endParaRPr lang="en-US" altLang="en-US" sz="2500" dirty="0" smtClean="0">
              <a:latin typeface="Tahoma" pitchFamily="34" charset="0"/>
            </a:endParaRPr>
          </a:p>
        </p:txBody>
      </p:sp>
      <p:pic>
        <p:nvPicPr>
          <p:cNvPr id="11271" name="MS910219404[1].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532052" y="3318510"/>
            <a:ext cx="274320" cy="274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428" fill="hold"/>
                                        <p:tgtEl>
                                          <p:spTgt spid="112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7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04800" y="1489075"/>
            <a:ext cx="8458200" cy="4530725"/>
          </a:xfrm>
        </p:spPr>
        <p:txBody>
          <a:bodyPr/>
          <a:lstStyle/>
          <a:p>
            <a:pPr lvl="1" eaLnBrk="1" hangingPunct="1">
              <a:buSzPct val="110000"/>
              <a:buFont typeface="Wingdings" pitchFamily="2" charset="2"/>
              <a:buChar char="§"/>
            </a:pPr>
            <a:r>
              <a:rPr lang="en-US" altLang="en-US" sz="2500" smtClean="0">
                <a:latin typeface="Tahoma" pitchFamily="34" charset="0"/>
              </a:rPr>
              <a:t>Students will then switch information (switch cards) and will be asked to solve each others problem.              If they are unsure they turn to their partner for additional information to aide them in solving and understanding the problem</a:t>
            </a:r>
          </a:p>
        </p:txBody>
      </p:sp>
      <p:sp>
        <p:nvSpPr>
          <p:cNvPr id="7" name="Rectangle 2"/>
          <p:cNvSpPr>
            <a:spLocks noGrp="1" noChangeArrowheads="1"/>
          </p:cNvSpPr>
          <p:nvPr>
            <p:ph type="title"/>
          </p:nvPr>
        </p:nvSpPr>
        <p:spPr>
          <a:xfrm>
            <a:off x="914400" y="277813"/>
            <a:ext cx="7772400" cy="1143000"/>
          </a:xfrm>
        </p:spPr>
        <p:txBody>
          <a:bodyPr/>
          <a:lstStyle/>
          <a:p>
            <a:pPr eaLnBrk="1" hangingPunct="1"/>
            <a:r>
              <a:rPr lang="en-US" altLang="en-US" sz="4000" dirty="0" smtClean="0">
                <a:latin typeface="Tahoma" pitchFamily="34" charset="0"/>
              </a:rPr>
              <a:t>Speed Dating with Math (cont’d)</a:t>
            </a:r>
          </a:p>
        </p:txBody>
      </p:sp>
    </p:spTree>
    <p:extLst>
      <p:ext uri="{BB962C8B-B14F-4D97-AF65-F5344CB8AC3E}">
        <p14:creationId xmlns:p14="http://schemas.microsoft.com/office/powerpoint/2010/main" val="365539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0" y="838200"/>
            <a:ext cx="9144000" cy="4957187"/>
          </a:xfrm>
          <a:prstGeom prst="rect">
            <a:avLst/>
          </a:prstGeom>
        </p:spPr>
      </p:pic>
    </p:spTree>
    <p:extLst>
      <p:ext uri="{BB962C8B-B14F-4D97-AF65-F5344CB8AC3E}">
        <p14:creationId xmlns:p14="http://schemas.microsoft.com/office/powerpoint/2010/main" val="1738673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4" descr="iStock_000011422853X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24200"/>
            <a:ext cx="2438400" cy="365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2"/>
          <p:cNvSpPr txBox="1">
            <a:spLocks noChangeArrowheads="1"/>
          </p:cNvSpPr>
          <p:nvPr/>
        </p:nvSpPr>
        <p:spPr bwMode="auto">
          <a:xfrm>
            <a:off x="685800" y="802280"/>
            <a:ext cx="8001000" cy="2702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ts val="1500"/>
              </a:spcBef>
              <a:buClr>
                <a:srgbClr val="006699"/>
              </a:buClr>
              <a:buSzPct val="100000"/>
              <a:buFont typeface="Arial Black" pitchFamily="34" charset="0"/>
              <a:buNone/>
            </a:pPr>
            <a:r>
              <a:rPr lang="en-GB" altLang="en-US" sz="3500" b="1" dirty="0" smtClean="0">
                <a:ea typeface="Tahoma" panose="020B0604030504040204" pitchFamily="34" charset="0"/>
                <a:cs typeface="Tahoma" panose="020B0604030504040204" pitchFamily="34" charset="0"/>
              </a:rPr>
              <a:t>Math in a Cultural Context</a:t>
            </a:r>
            <a:r>
              <a:rPr lang="en-GB" altLang="en-US" sz="3500" b="1" dirty="0">
                <a:ea typeface="Tahoma" panose="020B0604030504040204" pitchFamily="34" charset="0"/>
                <a:cs typeface="Tahoma" panose="020B0604030504040204" pitchFamily="34" charset="0"/>
              </a:rPr>
              <a:t>	</a:t>
            </a:r>
          </a:p>
          <a:p>
            <a:pPr eaLnBrk="1" hangingPunct="1">
              <a:spcBef>
                <a:spcPts val="1500"/>
              </a:spcBef>
              <a:buClr>
                <a:srgbClr val="000000"/>
              </a:buClr>
              <a:buSzPct val="100000"/>
              <a:buFont typeface="Verdana" pitchFamily="34" charset="0"/>
              <a:buNone/>
            </a:pPr>
            <a:endParaRPr lang="en-GB" altLang="en-US" sz="100" b="1" dirty="0">
              <a:solidFill>
                <a:srgbClr val="000000"/>
              </a:solidFill>
              <a:latin typeface="Verdana" pitchFamily="34" charset="0"/>
              <a:ea typeface="Lucida Sans Unicode" pitchFamily="34" charset="0"/>
              <a:cs typeface="Lucida Sans Unicode" pitchFamily="34" charset="0"/>
            </a:endParaRPr>
          </a:p>
          <a:p>
            <a:pPr eaLnBrk="1" hangingPunct="1">
              <a:spcBef>
                <a:spcPts val="1500"/>
              </a:spcBef>
              <a:buClr>
                <a:srgbClr val="000000"/>
              </a:buClr>
              <a:buSzPct val="100000"/>
              <a:buFont typeface="Verdana" pitchFamily="34" charset="0"/>
              <a:buNone/>
            </a:pPr>
            <a:r>
              <a:rPr lang="en-GB" altLang="en-US" sz="2400" b="1" dirty="0">
                <a:solidFill>
                  <a:srgbClr val="000000"/>
                </a:solidFill>
                <a:latin typeface="Verdana" pitchFamily="34" charset="0"/>
                <a:ea typeface="Lucida Sans Unicode" pitchFamily="34" charset="0"/>
                <a:cs typeface="Lucida Sans Unicode" pitchFamily="34" charset="0"/>
              </a:rPr>
              <a:t>To make delicious </a:t>
            </a:r>
            <a:r>
              <a:rPr lang="en-GB" altLang="en-US" sz="2400" b="1" dirty="0" err="1">
                <a:solidFill>
                  <a:srgbClr val="000000"/>
                </a:solidFill>
                <a:latin typeface="Verdana" pitchFamily="34" charset="0"/>
                <a:ea typeface="Lucida Sans Unicode" pitchFamily="34" charset="0"/>
                <a:cs typeface="Lucida Sans Unicode" pitchFamily="34" charset="0"/>
              </a:rPr>
              <a:t>Horchata</a:t>
            </a:r>
            <a:r>
              <a:rPr lang="en-GB" altLang="en-US" sz="2400" b="1" dirty="0">
                <a:solidFill>
                  <a:srgbClr val="000000"/>
                </a:solidFill>
                <a:latin typeface="Verdana" pitchFamily="34" charset="0"/>
                <a:ea typeface="Lucida Sans Unicode" pitchFamily="34" charset="0"/>
                <a:cs typeface="Lucida Sans Unicode" pitchFamily="34" charset="0"/>
              </a:rPr>
              <a:t> you need     cups</a:t>
            </a:r>
            <a:endParaRPr lang="en-GB" altLang="en-US" sz="100" b="1" dirty="0">
              <a:solidFill>
                <a:srgbClr val="000000"/>
              </a:solidFill>
              <a:latin typeface="Verdana" pitchFamily="34" charset="0"/>
              <a:ea typeface="Lucida Sans Unicode" pitchFamily="34" charset="0"/>
              <a:cs typeface="Lucida Sans Unicode" pitchFamily="34" charset="0"/>
            </a:endParaRPr>
          </a:p>
          <a:p>
            <a:pPr eaLnBrk="1" hangingPunct="1">
              <a:spcBef>
                <a:spcPts val="1500"/>
              </a:spcBef>
              <a:buClr>
                <a:srgbClr val="000000"/>
              </a:buClr>
              <a:buSzPct val="100000"/>
              <a:buFont typeface="Verdana" pitchFamily="34" charset="0"/>
              <a:buNone/>
            </a:pPr>
            <a:r>
              <a:rPr lang="en-GB" altLang="en-US" sz="2400" b="1" dirty="0" smtClean="0">
                <a:solidFill>
                  <a:srgbClr val="000000"/>
                </a:solidFill>
                <a:latin typeface="Verdana" pitchFamily="34" charset="0"/>
                <a:ea typeface="Lucida Sans Unicode" pitchFamily="34" charset="0"/>
                <a:cs typeface="Lucida Sans Unicode" pitchFamily="34" charset="0"/>
              </a:rPr>
              <a:t>of </a:t>
            </a:r>
            <a:r>
              <a:rPr lang="en-GB" altLang="en-US" sz="2400" b="1" dirty="0">
                <a:solidFill>
                  <a:srgbClr val="000000"/>
                </a:solidFill>
                <a:latin typeface="Verdana" pitchFamily="34" charset="0"/>
                <a:ea typeface="Lucida Sans Unicode" pitchFamily="34" charset="0"/>
                <a:cs typeface="Lucida Sans Unicode" pitchFamily="34" charset="0"/>
              </a:rPr>
              <a:t>sugar per 1 gallon of water. How many cups of sugar would you use for 6 gallons of water?</a:t>
            </a:r>
          </a:p>
        </p:txBody>
      </p:sp>
      <p:graphicFrame>
        <p:nvGraphicFramePr>
          <p:cNvPr id="17434" name="Object 26"/>
          <p:cNvGraphicFramePr>
            <a:graphicFrameLocks noChangeAspect="1"/>
          </p:cNvGraphicFramePr>
          <p:nvPr>
            <p:extLst>
              <p:ext uri="{D42A27DB-BD31-4B8C-83A1-F6EECF244321}">
                <p14:modId xmlns:p14="http://schemas.microsoft.com/office/powerpoint/2010/main" val="2040867729"/>
              </p:ext>
            </p:extLst>
          </p:nvPr>
        </p:nvGraphicFramePr>
        <p:xfrm>
          <a:off x="7208838" y="1600200"/>
          <a:ext cx="487362" cy="838200"/>
        </p:xfrm>
        <a:graphic>
          <a:graphicData uri="http://schemas.openxmlformats.org/presentationml/2006/ole">
            <mc:AlternateContent xmlns:mc="http://schemas.openxmlformats.org/markup-compatibility/2006">
              <mc:Choice xmlns:v="urn:schemas-microsoft-com:vml" Requires="v">
                <p:oleObj spid="_x0000_s17491" name="Equation" r:id="rId5" imgW="228600" imgH="393480" progId="Equation.3">
                  <p:embed/>
                </p:oleObj>
              </mc:Choice>
              <mc:Fallback>
                <p:oleObj name="Equation" r:id="rId5" imgW="228600" imgH="393480"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8838" y="1600200"/>
                        <a:ext cx="487362"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 #Oscars  #Bestphotoever</a:t>
            </a:r>
          </a:p>
        </p:txBody>
      </p:sp>
      <p:sp>
        <p:nvSpPr>
          <p:cNvPr id="33795" name="Rectangle 3"/>
          <p:cNvSpPr>
            <a:spLocks noGrp="1" noChangeArrowheads="1"/>
          </p:cNvSpPr>
          <p:nvPr>
            <p:ph type="body" idx="1"/>
          </p:nvPr>
        </p:nvSpPr>
        <p:spPr>
          <a:xfrm>
            <a:off x="609600" y="5486400"/>
            <a:ext cx="8229600" cy="1066800"/>
          </a:xfrm>
        </p:spPr>
        <p:txBody>
          <a:bodyPr/>
          <a:lstStyle/>
          <a:p>
            <a:pPr eaLnBrk="1" hangingPunct="1">
              <a:lnSpc>
                <a:spcPct val="80000"/>
              </a:lnSpc>
              <a:buFont typeface="Wingdings" pitchFamily="2" charset="2"/>
              <a:buNone/>
            </a:pPr>
            <a:r>
              <a:rPr lang="en-US" altLang="en-US" sz="2400" smtClean="0">
                <a:solidFill>
                  <a:srgbClr val="CC9900"/>
                </a:solidFill>
              </a:rPr>
              <a:t>     </a:t>
            </a:r>
            <a:r>
              <a:rPr lang="en-US" altLang="en-US" sz="2400" b="1" smtClean="0">
                <a:solidFill>
                  <a:srgbClr val="CC9900"/>
                </a:solidFill>
              </a:rPr>
              <a:t>Ellen posted this picture on twitter last night. In just 1 second she had about 250 likes. Keeping this rate, how many likes do you think she had after one hour?</a:t>
            </a:r>
          </a:p>
          <a:p>
            <a:pPr eaLnBrk="1" hangingPunct="1">
              <a:lnSpc>
                <a:spcPct val="80000"/>
              </a:lnSpc>
              <a:buFont typeface="Wingdings" pitchFamily="2" charset="2"/>
              <a:buNone/>
            </a:pPr>
            <a:endParaRPr lang="en-US" altLang="en-US" sz="2400" b="1" smtClean="0">
              <a:solidFill>
                <a:srgbClr val="CC9900"/>
              </a:solidFill>
            </a:endParaRPr>
          </a:p>
        </p:txBody>
      </p:sp>
      <p:pic>
        <p:nvPicPr>
          <p:cNvPr id="16388" name="Picture 5" descr="Embedded image perma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781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7"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sp>
        <p:nvSpPr>
          <p:cNvPr id="16390" name="AutoShape 9"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pic>
        <p:nvPicPr>
          <p:cNvPr id="16391" name="Picture 11" descr="The 85th Academy Awards® will air live on Oscar® Sunday, February 24,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os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5" y="5029200"/>
            <a:ext cx="1006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n-US" sz="4800" dirty="0" smtClean="0">
                <a:latin typeface="Tahoma" pitchFamily="34" charset="0"/>
              </a:rPr>
              <a:t>Context</a:t>
            </a:r>
          </a:p>
        </p:txBody>
      </p:sp>
      <p:pic>
        <p:nvPicPr>
          <p:cNvPr id="4104" name="Picture 8" descr="valadez-middle-school-academy-placentia-population-by-race-063066012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0"/>
            <a:ext cx="28956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28800"/>
            <a:ext cx="3335054" cy="3368618"/>
          </a:xfrm>
          <a:prstGeom prst="rect">
            <a:avLst/>
          </a:prstGeom>
          <a:noFill/>
          <a:extLst>
            <a:ext uri="{909E8E84-426E-40DD-AFC4-6F175D3DCCD1}">
              <a14:hiddenFill xmlns:a14="http://schemas.microsoft.com/office/drawing/2010/main">
                <a:solidFill>
                  <a:srgbClr val="FFFFFF"/>
                </a:solidFill>
              </a14:hiddenFill>
            </a:ext>
          </a:extLst>
        </p:spPr>
      </p:pic>
      <p:sp>
        <p:nvSpPr>
          <p:cNvPr id="4111" name="AutoShape 15" descr="Displaying photo.JP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102" name="Picture 6" descr="valadez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4377600"/>
            <a:ext cx="3127375" cy="2313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092792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1549384" y="2437000"/>
            <a:ext cx="2032016" cy="1143000"/>
          </a:xfrm>
          <a:prstGeom prst="rect">
            <a:avLst/>
          </a:prstGeom>
          <a:noFill/>
          <a:ln>
            <a:noFill/>
          </a:ln>
        </p:spPr>
      </p:pic>
      <p:pic>
        <p:nvPicPr>
          <p:cNvPr id="191" name="Shape 191"/>
          <p:cNvPicPr preferRelativeResize="0"/>
          <p:nvPr/>
        </p:nvPicPr>
        <p:blipFill>
          <a:blip r:embed="rId4">
            <a:alphaModFix/>
          </a:blip>
          <a:stretch>
            <a:fillRect/>
          </a:stretch>
        </p:blipFill>
        <p:spPr>
          <a:xfrm>
            <a:off x="4749350" y="2437000"/>
            <a:ext cx="2786624" cy="1143000"/>
          </a:xfrm>
          <a:prstGeom prst="rect">
            <a:avLst/>
          </a:prstGeom>
          <a:noFill/>
          <a:ln>
            <a:noFill/>
          </a:ln>
        </p:spPr>
      </p:pic>
      <p:sp>
        <p:nvSpPr>
          <p:cNvPr id="192" name="Shape 192"/>
          <p:cNvSpPr txBox="1"/>
          <p:nvPr/>
        </p:nvSpPr>
        <p:spPr>
          <a:xfrm>
            <a:off x="4405225" y="1825025"/>
            <a:ext cx="3566399" cy="834600"/>
          </a:xfrm>
          <a:prstGeom prst="rect">
            <a:avLst/>
          </a:prstGeom>
          <a:noFill/>
          <a:ln>
            <a:noFill/>
          </a:ln>
        </p:spPr>
        <p:txBody>
          <a:bodyPr lIns="91425" tIns="91425" rIns="91425" bIns="91425" anchor="ctr" anchorCtr="0">
            <a:noAutofit/>
          </a:bodyPr>
          <a:lstStyle/>
          <a:p>
            <a:pPr lvl="0" rtl="0">
              <a:spcBef>
                <a:spcPts val="0"/>
              </a:spcBef>
              <a:buNone/>
            </a:pPr>
            <a:r>
              <a:rPr lang="en-US" sz="1100" u="sng" dirty="0">
                <a:solidFill>
                  <a:schemeClr val="hlink"/>
                </a:solidFill>
                <a:hlinkClick r:id="rId5"/>
              </a:rPr>
              <a:t>https://www.youtube.com/watch?v=1mL-Dqpg_w8</a:t>
            </a:r>
          </a:p>
        </p:txBody>
      </p:sp>
      <p:sp>
        <p:nvSpPr>
          <p:cNvPr id="193" name="Shape 193"/>
          <p:cNvSpPr txBox="1"/>
          <p:nvPr/>
        </p:nvSpPr>
        <p:spPr>
          <a:xfrm>
            <a:off x="805400" y="3580000"/>
            <a:ext cx="3655200" cy="433200"/>
          </a:xfrm>
          <a:prstGeom prst="rect">
            <a:avLst/>
          </a:prstGeom>
          <a:noFill/>
          <a:ln>
            <a:noFill/>
          </a:ln>
        </p:spPr>
        <p:txBody>
          <a:bodyPr lIns="91425" tIns="91425" rIns="91425" bIns="91425" anchor="t" anchorCtr="0">
            <a:noAutofit/>
          </a:bodyPr>
          <a:lstStyle/>
          <a:p>
            <a:pPr lvl="0" algn="ctr" rtl="0">
              <a:spcBef>
                <a:spcPts val="0"/>
              </a:spcBef>
              <a:buNone/>
            </a:pPr>
            <a:r>
              <a:rPr lang="en-US" sz="1800"/>
              <a:t>La loteria</a:t>
            </a:r>
          </a:p>
        </p:txBody>
      </p:sp>
      <p:sp>
        <p:nvSpPr>
          <p:cNvPr id="194" name="Shape 194"/>
          <p:cNvSpPr txBox="1"/>
          <p:nvPr/>
        </p:nvSpPr>
        <p:spPr>
          <a:xfrm>
            <a:off x="4439750" y="3580000"/>
            <a:ext cx="3655200" cy="433200"/>
          </a:xfrm>
          <a:prstGeom prst="rect">
            <a:avLst/>
          </a:prstGeom>
          <a:noFill/>
          <a:ln>
            <a:noFill/>
          </a:ln>
        </p:spPr>
        <p:txBody>
          <a:bodyPr lIns="91425" tIns="91425" rIns="91425" bIns="91425" anchor="t" anchorCtr="0">
            <a:noAutofit/>
          </a:bodyPr>
          <a:lstStyle/>
          <a:p>
            <a:pPr lvl="0" algn="ctr" rtl="0">
              <a:spcBef>
                <a:spcPts val="0"/>
              </a:spcBef>
              <a:buNone/>
            </a:pPr>
            <a:r>
              <a:rPr lang="en-US" sz="1800"/>
              <a:t>El cenote sagrado</a:t>
            </a:r>
          </a:p>
        </p:txBody>
      </p:sp>
      <p:sp>
        <p:nvSpPr>
          <p:cNvPr id="195" name="Shape 195"/>
          <p:cNvSpPr txBox="1"/>
          <p:nvPr/>
        </p:nvSpPr>
        <p:spPr>
          <a:xfrm>
            <a:off x="533400" y="3932950"/>
            <a:ext cx="8504799" cy="2828100"/>
          </a:xfrm>
          <a:prstGeom prst="rect">
            <a:avLst/>
          </a:prstGeom>
          <a:noFill/>
          <a:ln>
            <a:noFill/>
          </a:ln>
        </p:spPr>
        <p:txBody>
          <a:bodyPr lIns="91425" tIns="91425" rIns="91425" bIns="91425" anchor="t" anchorCtr="0">
            <a:noAutofit/>
          </a:bodyPr>
          <a:lstStyle/>
          <a:p>
            <a:pPr marL="457200" lvl="0" indent="-355600" rtl="0">
              <a:spcBef>
                <a:spcPts val="0"/>
              </a:spcBef>
              <a:buClr>
                <a:srgbClr val="000000"/>
              </a:buClr>
              <a:buSzPct val="100000"/>
              <a:buFont typeface="Cambria"/>
              <a:buAutoNum type="arabicPeriod"/>
            </a:pPr>
            <a:r>
              <a:rPr lang="en-US" sz="2000" b="1" dirty="0">
                <a:latin typeface="Cambria"/>
                <a:ea typeface="Cambria"/>
                <a:cs typeface="Cambria"/>
                <a:sym typeface="Cambria"/>
              </a:rPr>
              <a:t>You pay 10 pesos to play the </a:t>
            </a:r>
            <a:r>
              <a:rPr lang="en-US" sz="2000" b="1" dirty="0" err="1">
                <a:latin typeface="Cambria"/>
                <a:ea typeface="Cambria"/>
                <a:cs typeface="Cambria"/>
                <a:sym typeface="Cambria"/>
              </a:rPr>
              <a:t>loteria</a:t>
            </a:r>
            <a:r>
              <a:rPr lang="en-US" sz="2000" b="1" dirty="0">
                <a:latin typeface="Cambria"/>
                <a:ea typeface="Cambria"/>
                <a:cs typeface="Cambria"/>
                <a:sym typeface="Cambria"/>
              </a:rPr>
              <a:t>. You win 32 pesos, and the next round you decided to play again and pay 30 pesos. You lose the second round and pay 20 pesos on the third round where you win 12 pesos. How much pesos do you end with at the end of the three rounds?</a:t>
            </a:r>
          </a:p>
          <a:p>
            <a:pPr marL="457200" lvl="0" indent="-355600" rtl="0">
              <a:spcBef>
                <a:spcPts val="0"/>
              </a:spcBef>
              <a:buClr>
                <a:srgbClr val="000000"/>
              </a:buClr>
              <a:buSzPct val="100000"/>
              <a:buFont typeface="Cambria"/>
              <a:buAutoNum type="arabicPeriod"/>
            </a:pPr>
            <a:r>
              <a:rPr lang="en-US" sz="2000" b="1" dirty="0">
                <a:latin typeface="Cambria"/>
                <a:ea typeface="Cambria"/>
                <a:cs typeface="Cambria"/>
                <a:sym typeface="Cambria"/>
              </a:rPr>
              <a:t>To dig up the artifacts from the </a:t>
            </a:r>
            <a:r>
              <a:rPr lang="en-US" sz="2000" b="1" dirty="0" err="1">
                <a:latin typeface="Cambria"/>
                <a:ea typeface="Cambria"/>
                <a:cs typeface="Cambria"/>
                <a:sym typeface="Cambria"/>
              </a:rPr>
              <a:t>cenote</a:t>
            </a:r>
            <a:r>
              <a:rPr lang="en-US" sz="2000" b="1" dirty="0">
                <a:latin typeface="Cambria"/>
                <a:ea typeface="Cambria"/>
                <a:cs typeface="Cambria"/>
                <a:sym typeface="Cambria"/>
              </a:rPr>
              <a:t>, Edward Thompson had to decrease 20 meters before reaching the water. He then had to decrease another 15 meters. How far did Thompson have to go to dig up the artifacts?</a:t>
            </a:r>
          </a:p>
        </p:txBody>
      </p:sp>
      <p:sp>
        <p:nvSpPr>
          <p:cNvPr id="9" name="Shape 164"/>
          <p:cNvSpPr txBox="1"/>
          <p:nvPr/>
        </p:nvSpPr>
        <p:spPr>
          <a:xfrm>
            <a:off x="1012225" y="1828800"/>
            <a:ext cx="3393000" cy="8346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rtl="0">
              <a:spcBef>
                <a:spcPts val="0"/>
              </a:spcBef>
              <a:buNone/>
            </a:pPr>
            <a:r>
              <a:rPr lang="en-US" sz="1100" u="sng" dirty="0">
                <a:solidFill>
                  <a:schemeClr val="hlink"/>
                </a:solidFill>
                <a:hlinkClick r:id="rId6"/>
              </a:rPr>
              <a:t>https://www.youtube.com/watch?v=J3YW9HBtT8g</a:t>
            </a:r>
          </a:p>
        </p:txBody>
      </p:sp>
      <p:sp>
        <p:nvSpPr>
          <p:cNvPr id="3" name="Rectangle 2"/>
          <p:cNvSpPr/>
          <p:nvPr/>
        </p:nvSpPr>
        <p:spPr>
          <a:xfrm>
            <a:off x="781088" y="432040"/>
            <a:ext cx="7829511" cy="707886"/>
          </a:xfrm>
          <a:prstGeom prst="rect">
            <a:avLst/>
          </a:prstGeom>
        </p:spPr>
        <p:txBody>
          <a:bodyPr wrap="square">
            <a:spAutoFit/>
          </a:bodyPr>
          <a:lstStyle/>
          <a:p>
            <a:r>
              <a:rPr lang="en-GB" altLang="en-US" sz="4000" b="1" dirty="0">
                <a:ea typeface="Tahoma" panose="020B0604030504040204" pitchFamily="34" charset="0"/>
                <a:cs typeface="Tahoma" panose="020B0604030504040204" pitchFamily="34" charset="0"/>
              </a:rPr>
              <a:t>Math in a Cultural Context</a:t>
            </a:r>
            <a:endParaRPr lang="en-US" sz="4000" dirty="0"/>
          </a:p>
        </p:txBody>
      </p:sp>
    </p:spTree>
    <p:extLst>
      <p:ext uri="{BB962C8B-B14F-4D97-AF65-F5344CB8AC3E}">
        <p14:creationId xmlns:p14="http://schemas.microsoft.com/office/powerpoint/2010/main" val="1541408287"/>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t>Culturally/Community Relevant Teaching</a:t>
            </a:r>
          </a:p>
        </p:txBody>
      </p:sp>
      <p:sp>
        <p:nvSpPr>
          <p:cNvPr id="3" name="Content Placeholder 2"/>
          <p:cNvSpPr>
            <a:spLocks noGrp="1"/>
          </p:cNvSpPr>
          <p:nvPr>
            <p:ph idx="1"/>
          </p:nvPr>
        </p:nvSpPr>
        <p:spPr/>
        <p:txBody>
          <a:bodyPr/>
          <a:lstStyle/>
          <a:p>
            <a:pPr eaLnBrk="1" hangingPunct="1"/>
            <a:r>
              <a:rPr lang="en-US" altLang="en-US" b="1" dirty="0" smtClean="0"/>
              <a:t>Curriculum</a:t>
            </a:r>
            <a:endParaRPr lang="en-US" altLang="en-US" dirty="0" smtClean="0"/>
          </a:p>
          <a:p>
            <a:pPr lvl="1" eaLnBrk="1" hangingPunct="1"/>
            <a:r>
              <a:rPr lang="en-US" altLang="en-US" b="1" dirty="0" smtClean="0"/>
              <a:t>Teach</a:t>
            </a:r>
            <a:r>
              <a:rPr lang="en-US" altLang="en-US" dirty="0" smtClean="0"/>
              <a:t> in a way students can understand.</a:t>
            </a:r>
          </a:p>
          <a:p>
            <a:pPr marL="457200" lvl="1" indent="0" eaLnBrk="1" hangingPunct="1">
              <a:buNone/>
            </a:pPr>
            <a:endParaRPr lang="en-US" altLang="en-US" dirty="0" smtClean="0"/>
          </a:p>
          <a:p>
            <a:pPr lvl="1" eaLnBrk="1" hangingPunct="1"/>
            <a:r>
              <a:rPr lang="en-US" altLang="en-US" b="1" dirty="0" smtClean="0"/>
              <a:t>Use</a:t>
            </a:r>
            <a:r>
              <a:rPr lang="en-US" altLang="en-US" dirty="0" smtClean="0"/>
              <a:t> student-centered stories, vocabulary, and examples.</a:t>
            </a:r>
          </a:p>
          <a:p>
            <a:pPr marL="457200" lvl="1" indent="0" eaLnBrk="1" hangingPunct="1">
              <a:buNone/>
            </a:pPr>
            <a:endParaRPr lang="en-US" altLang="en-US" dirty="0" smtClean="0"/>
          </a:p>
          <a:p>
            <a:pPr lvl="1" eaLnBrk="1" hangingPunct="1"/>
            <a:r>
              <a:rPr lang="en-US" altLang="en-US" b="1" dirty="0" smtClean="0"/>
              <a:t>Incorporate</a:t>
            </a:r>
            <a:r>
              <a:rPr lang="en-US" altLang="en-US" dirty="0" smtClean="0"/>
              <a:t> relatable aspects of students' lives.</a:t>
            </a:r>
          </a:p>
          <a:p>
            <a:pPr eaLnBrk="1" hangingPunct="1">
              <a:buFont typeface="Wingdings" pitchFamily="2" charset="2"/>
              <a:buNone/>
            </a:pP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QR Code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r>
              <a:rPr lang="en-US" dirty="0" smtClean="0"/>
              <a:t>You will need to create QR codes. </a:t>
            </a:r>
          </a:p>
          <a:p>
            <a:pPr lvl="1"/>
            <a:r>
              <a:rPr lang="en-US" dirty="0"/>
              <a:t>Visit </a:t>
            </a:r>
            <a:r>
              <a:rPr lang="en-US" dirty="0" smtClean="0">
                <a:hlinkClick r:id="rId2"/>
              </a:rPr>
              <a:t>QR Code Generator</a:t>
            </a:r>
            <a:endParaRPr lang="en-US" dirty="0" smtClean="0"/>
          </a:p>
          <a:p>
            <a:pPr marL="457200" lvl="1" indent="0">
              <a:buNone/>
            </a:pPr>
            <a:endParaRPr lang="en-US" dirty="0" smtClean="0"/>
          </a:p>
          <a:p>
            <a:r>
              <a:rPr lang="en-US" dirty="0" smtClean="0"/>
              <a:t>Have students download</a:t>
            </a:r>
          </a:p>
          <a:p>
            <a:pPr lvl="2"/>
            <a:r>
              <a:rPr lang="en-US" sz="2600" dirty="0" smtClean="0"/>
              <a:t>Quick Scan</a:t>
            </a:r>
          </a:p>
          <a:p>
            <a:pPr marL="457200" lvl="1" indent="0">
              <a:buNone/>
            </a:pPr>
            <a:r>
              <a:rPr lang="en-US" dirty="0" smtClean="0"/>
              <a:t>             OR</a:t>
            </a:r>
          </a:p>
          <a:p>
            <a:pPr lvl="2"/>
            <a:r>
              <a:rPr lang="en-US" sz="2600" dirty="0" smtClean="0"/>
              <a:t>QR Reader</a:t>
            </a:r>
            <a:endParaRPr lang="en-US" sz="2600" dirty="0"/>
          </a:p>
          <a:p>
            <a:pPr marL="457200" lvl="1" indent="0">
              <a:buNone/>
            </a:pPr>
            <a:endParaRPr lang="en-US" dirty="0"/>
          </a:p>
        </p:txBody>
      </p:sp>
      <p:pic>
        <p:nvPicPr>
          <p:cNvPr id="19462" name="Picture 6" descr="http://a374.phobos.apple.com/us/r30/Purple/v4/9a/f5/57/9af5573a-0118-c699-15d2-01b8e0416a1b/mzl.luankdj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581400"/>
            <a:ext cx="630238" cy="630238"/>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a1531.phobos.apple.com/us/r1000/071/Purple/v4/1a/56/a9/1a56a97b-469f-e308-a465-5ded70c3055b/mzm.tmlqyzw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522787"/>
            <a:ext cx="658813" cy="6588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4448361" y="3581400"/>
            <a:ext cx="4695639" cy="3276600"/>
          </a:xfrm>
          <a:prstGeom prst="rect">
            <a:avLst/>
          </a:prstGeom>
        </p:spPr>
      </p:pic>
      <p:pic>
        <p:nvPicPr>
          <p:cNvPr id="19458" name="Picture 2" descr="http://www.qrexplore.com/download/VAFPub/httpmathdiscourseweeblyco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52399"/>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barn(inVertical)">
                                      <p:cBhvr>
                                        <p:cTn id="18" dur="1600"/>
                                        <p:tgtEl>
                                          <p:spTgt spid="19462"/>
                                        </p:tgtEl>
                                      </p:cBhvr>
                                    </p:animEffect>
                                  </p:childTnLst>
                                </p:cTn>
                              </p:par>
                            </p:childTnLst>
                          </p:cTn>
                        </p:par>
                        <p:par>
                          <p:cTn id="19" fill="hold">
                            <p:stCondLst>
                              <p:cond delay="1600"/>
                            </p:stCondLst>
                            <p:childTnLst>
                              <p:par>
                                <p:cTn id="20" presetID="16" presetClass="entr" presetSubtype="21" fill="hold" nodeType="afterEffect">
                                  <p:stCondLst>
                                    <p:cond delay="4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600"/>
                                        <p:tgtEl>
                                          <p:spTgt spid="3">
                                            <p:txEl>
                                              <p:pRg st="5" end="5"/>
                                            </p:txEl>
                                          </p:spTgt>
                                        </p:tgtEl>
                                      </p:cBhvr>
                                    </p:animEffect>
                                  </p:childTnLst>
                                </p:cTn>
                              </p:par>
                              <p:par>
                                <p:cTn id="23" presetID="16" presetClass="entr" presetSubtype="21" fill="hold" nodeType="withEffect">
                                  <p:stCondLst>
                                    <p:cond delay="4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600"/>
                                        <p:tgtEl>
                                          <p:spTgt spid="3">
                                            <p:txEl>
                                              <p:pRg st="6" end="6"/>
                                            </p:txEl>
                                          </p:spTgt>
                                        </p:tgtEl>
                                      </p:cBhvr>
                                    </p:animEffect>
                                  </p:childTnLst>
                                </p:cTn>
                              </p:par>
                              <p:par>
                                <p:cTn id="26" presetID="16" presetClass="entr" presetSubtype="21" fill="hold" nodeType="withEffect">
                                  <p:stCondLst>
                                    <p:cond delay="400"/>
                                  </p:stCondLst>
                                  <p:childTnLst>
                                    <p:set>
                                      <p:cBhvr>
                                        <p:cTn id="27" dur="1" fill="hold">
                                          <p:stCondLst>
                                            <p:cond delay="0"/>
                                          </p:stCondLst>
                                        </p:cTn>
                                        <p:tgtEl>
                                          <p:spTgt spid="19464"/>
                                        </p:tgtEl>
                                        <p:attrNameLst>
                                          <p:attrName>style.visibility</p:attrName>
                                        </p:attrNameLst>
                                      </p:cBhvr>
                                      <p:to>
                                        <p:strVal val="visible"/>
                                      </p:to>
                                    </p:set>
                                    <p:animEffect transition="in" filter="barn(inVertical)">
                                      <p:cBhvr>
                                        <p:cTn id="28" dur="6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QR Code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914399" y="1600200"/>
            <a:ext cx="3283925" cy="4530725"/>
          </a:xfrm>
        </p:spPr>
        <p:txBody>
          <a:bodyPr/>
          <a:lstStyle/>
          <a:p>
            <a:r>
              <a:rPr lang="en-US" dirty="0" smtClean="0"/>
              <a:t>Once the forms are created and posted students are ready to get up and go! </a:t>
            </a:r>
            <a:endParaRPr lang="en-US" dirty="0"/>
          </a:p>
        </p:txBody>
      </p:sp>
      <p:pic>
        <p:nvPicPr>
          <p:cNvPr id="4" name="Picture 3"/>
          <p:cNvPicPr>
            <a:picLocks noChangeAspect="1"/>
          </p:cNvPicPr>
          <p:nvPr/>
        </p:nvPicPr>
        <p:blipFill>
          <a:blip r:embed="rId2"/>
          <a:stretch>
            <a:fillRect/>
          </a:stretch>
        </p:blipFill>
        <p:spPr>
          <a:xfrm>
            <a:off x="5381544" y="1600200"/>
            <a:ext cx="3792936" cy="5227320"/>
          </a:xfrm>
          <a:prstGeom prst="rect">
            <a:avLst/>
          </a:prstGeom>
        </p:spPr>
      </p:pic>
      <p:pic>
        <p:nvPicPr>
          <p:cNvPr id="18434" name="Picture 2" descr="https://encrypted-tbn2.gstatic.com/images?q=tbn:ANd9GcS6OMolt46jKiVJP6uqDykQWUnqCbM38PwxKFxHlSxXPZ5KkFF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5" y="4495800"/>
            <a:ext cx="3048000" cy="2146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qrexplore.com/download/VAFPub/httpmathdiscourseweeblyc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52399"/>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barn(inVertical)">
                                      <p:cBhvr>
                                        <p:cTn id="1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Closure</a:t>
            </a:r>
          </a:p>
        </p:txBody>
      </p:sp>
      <p:sp>
        <p:nvSpPr>
          <p:cNvPr id="33795" name="Rectangle 3"/>
          <p:cNvSpPr>
            <a:spLocks noGrp="1" noChangeArrowheads="1"/>
          </p:cNvSpPr>
          <p:nvPr>
            <p:ph type="body" idx="1"/>
          </p:nvPr>
        </p:nvSpPr>
        <p:spPr/>
        <p:txBody>
          <a:bodyPr/>
          <a:lstStyle/>
          <a:p>
            <a:r>
              <a:rPr lang="en-US" altLang="en-US" dirty="0" smtClean="0">
                <a:hlinkClick r:id="rId3"/>
              </a:rPr>
              <a:t>Weebly website</a:t>
            </a:r>
            <a:endParaRPr lang="en-US" altLang="en-US" dirty="0" smtClean="0"/>
          </a:p>
          <a:p>
            <a:pPr lvl="1"/>
            <a:r>
              <a:rPr lang="ja-JP" altLang="en-US" sz="2800" dirty="0">
                <a:solidFill>
                  <a:srgbClr val="000000"/>
                </a:solidFill>
                <a:latin typeface="Lucida Grande"/>
                <a:ea typeface="Lucida Grande"/>
                <a:cs typeface="Lucida Grande"/>
                <a:hlinkClick r:id="rId3"/>
              </a:rPr>
              <a:t>http://mathdiscourse.weebly.com</a:t>
            </a:r>
            <a:r>
              <a:rPr lang="ja-JP" altLang="en-US" sz="2800" dirty="0" smtClean="0">
                <a:solidFill>
                  <a:srgbClr val="000000"/>
                </a:solidFill>
                <a:latin typeface="Lucida Grande"/>
                <a:ea typeface="Lucida Grande"/>
                <a:cs typeface="Lucida Grande"/>
                <a:hlinkClick r:id="rId3"/>
              </a:rPr>
              <a:t>/</a:t>
            </a:r>
            <a:endParaRPr lang="en-US" altLang="ja-JP" dirty="0">
              <a:ea typeface="Lucida Grande"/>
              <a:cs typeface="Lucida Grande"/>
            </a:endParaRPr>
          </a:p>
          <a:p>
            <a:pPr lvl="1"/>
            <a:r>
              <a:rPr lang="en-US" altLang="en-US" dirty="0" smtClean="0"/>
              <a:t>Check out additional activity samples.</a:t>
            </a:r>
          </a:p>
          <a:p>
            <a:pPr marL="457200" lvl="1" indent="0">
              <a:buNone/>
            </a:pPr>
            <a:endParaRPr lang="en-US" altLang="en-US" dirty="0" smtClean="0"/>
          </a:p>
          <a:p>
            <a:r>
              <a:rPr lang="en-US" altLang="en-US" dirty="0" smtClean="0">
                <a:hlinkClick r:id="rId4"/>
              </a:rPr>
              <a:t>EDMODO Account</a:t>
            </a:r>
            <a:endParaRPr lang="en-US" altLang="en-US" dirty="0" smtClean="0"/>
          </a:p>
          <a:p>
            <a:pPr lvl="1"/>
            <a:r>
              <a:rPr lang="en-US" altLang="en-US" dirty="0" smtClean="0"/>
              <a:t>Search for Susie Meza</a:t>
            </a:r>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14400" y="1600200"/>
            <a:ext cx="7772400" cy="4800600"/>
          </a:xfrm>
        </p:spPr>
        <p:txBody>
          <a:bodyPr/>
          <a:lstStyle/>
          <a:p>
            <a:r>
              <a:rPr lang="en-US" sz="1800" dirty="0" err="1" smtClean="0"/>
              <a:t>Cirillo</a:t>
            </a:r>
            <a:r>
              <a:rPr lang="en-US" sz="1800" dirty="0" smtClean="0"/>
              <a:t>, M. (</a:t>
            </a:r>
            <a:r>
              <a:rPr lang="en-US" sz="1800" dirty="0"/>
              <a:t>2013). </a:t>
            </a:r>
            <a:r>
              <a:rPr lang="en-US" sz="1800" dirty="0" smtClean="0"/>
              <a:t>What </a:t>
            </a:r>
            <a:r>
              <a:rPr lang="en-US" sz="1800" dirty="0"/>
              <a:t>are some strategies for facilitating productive classroom discussions? </a:t>
            </a:r>
            <a:r>
              <a:rPr lang="en-US" sz="1800" i="1" dirty="0" smtClean="0"/>
              <a:t>NCTM Research Brief. </a:t>
            </a:r>
            <a:r>
              <a:rPr lang="en-US" sz="1800" dirty="0" smtClean="0">
                <a:hlinkClick r:id="rId3"/>
              </a:rPr>
              <a:t>http</a:t>
            </a:r>
            <a:r>
              <a:rPr lang="en-US" sz="1800" dirty="0">
                <a:hlinkClick r:id="rId3"/>
              </a:rPr>
              <a:t>://www.nctm.org/news/content.aspx?id=35386</a:t>
            </a:r>
            <a:endParaRPr lang="en-US" sz="1800" dirty="0"/>
          </a:p>
          <a:p>
            <a:r>
              <a:rPr lang="en-US" sz="1800" dirty="0" smtClean="0"/>
              <a:t>Ellis, M. W. (2007). Constructing a personal understanding of mathematics. </a:t>
            </a:r>
            <a:r>
              <a:rPr lang="en-US" sz="1800" i="1" dirty="0" smtClean="0"/>
              <a:t>Mathematics Teacher, 100</a:t>
            </a:r>
            <a:r>
              <a:rPr lang="en-US" sz="1800" dirty="0" smtClean="0"/>
              <a:t>(8), 518-522.</a:t>
            </a:r>
          </a:p>
          <a:p>
            <a:r>
              <a:rPr lang="en-US" sz="1800" dirty="0" smtClean="0"/>
              <a:t>Irizarry</a:t>
            </a:r>
            <a:r>
              <a:rPr lang="en-US" sz="1800" dirty="0"/>
              <a:t>, J. G. (2007). Ethnic and urban intersections in the classroom: Latino students, hybrid identities, and culturally responsive pedagogy. </a:t>
            </a:r>
            <a:r>
              <a:rPr lang="en-US" sz="1800" i="1" dirty="0"/>
              <a:t>Multicultural Perspectives, 9</a:t>
            </a:r>
            <a:r>
              <a:rPr lang="en-US" sz="1800" dirty="0"/>
              <a:t>(3), 21-28.</a:t>
            </a:r>
          </a:p>
          <a:p>
            <a:r>
              <a:rPr lang="en-US" sz="1800" dirty="0" smtClean="0"/>
              <a:t>Nasir</a:t>
            </a:r>
            <a:r>
              <a:rPr lang="en-US" sz="1800" dirty="0"/>
              <a:t>, N. S., Hand, V., &amp; Taylor, E. V. (2008). Culture and </a:t>
            </a:r>
            <a:r>
              <a:rPr lang="en-US" sz="1800" dirty="0" smtClean="0"/>
              <a:t>mathematics </a:t>
            </a:r>
            <a:r>
              <a:rPr lang="en-US" sz="1800" dirty="0"/>
              <a:t>in </a:t>
            </a:r>
            <a:r>
              <a:rPr lang="en-US" sz="1800" dirty="0" smtClean="0"/>
              <a:t>school: Boundaries </a:t>
            </a:r>
            <a:r>
              <a:rPr lang="en-US" sz="1800" dirty="0"/>
              <a:t>b</a:t>
            </a:r>
            <a:r>
              <a:rPr lang="en-US" sz="1800" dirty="0" smtClean="0"/>
              <a:t>etween “cultural</a:t>
            </a:r>
            <a:r>
              <a:rPr lang="en-US" sz="1800" dirty="0"/>
              <a:t>” and </a:t>
            </a:r>
            <a:r>
              <a:rPr lang="en-US" sz="1800" dirty="0" smtClean="0"/>
              <a:t>“domain</a:t>
            </a:r>
            <a:r>
              <a:rPr lang="en-US" sz="1800" dirty="0"/>
              <a:t>” </a:t>
            </a:r>
            <a:r>
              <a:rPr lang="en-US" sz="1800" dirty="0" smtClean="0"/>
              <a:t>knowledge in </a:t>
            </a:r>
            <a:r>
              <a:rPr lang="en-US" sz="1800" dirty="0"/>
              <a:t>the </a:t>
            </a:r>
            <a:r>
              <a:rPr lang="en-US" sz="1800" dirty="0" smtClean="0"/>
              <a:t>mathematics classroom </a:t>
            </a:r>
            <a:r>
              <a:rPr lang="en-US" sz="1800" dirty="0"/>
              <a:t>and </a:t>
            </a:r>
            <a:r>
              <a:rPr lang="en-US" sz="1800" dirty="0" smtClean="0"/>
              <a:t>beyond. </a:t>
            </a:r>
            <a:r>
              <a:rPr lang="en-US" sz="1800" i="1" dirty="0" smtClean="0"/>
              <a:t>Review of Research in Education, 32</a:t>
            </a:r>
            <a:r>
              <a:rPr lang="en-US" sz="1800" dirty="0" smtClean="0"/>
              <a:t>, 187-240.</a:t>
            </a:r>
          </a:p>
          <a:p>
            <a:r>
              <a:rPr lang="en-US" sz="1800" dirty="0" smtClean="0"/>
              <a:t>Staples, M., &amp; </a:t>
            </a:r>
            <a:r>
              <a:rPr lang="en-US" sz="1800" dirty="0" err="1" smtClean="0"/>
              <a:t>Colonis</a:t>
            </a:r>
            <a:r>
              <a:rPr lang="en-US" sz="1800" dirty="0" smtClean="0"/>
              <a:t>, M. M. (2007). Making the most of mathematical discussions. </a:t>
            </a:r>
            <a:r>
              <a:rPr lang="en-US" sz="1800" i="1" dirty="0" smtClean="0"/>
              <a:t>Mathematics Teacher, 101</a:t>
            </a:r>
            <a:r>
              <a:rPr lang="en-US" sz="1800" dirty="0" smtClean="0"/>
              <a:t>(4), 257-261.</a:t>
            </a:r>
          </a:p>
          <a:p>
            <a:r>
              <a:rPr lang="en-US" sz="1800" dirty="0" err="1" smtClean="0"/>
              <a:t>Zwiers</a:t>
            </a:r>
            <a:r>
              <a:rPr lang="en-US" sz="1800" dirty="0" smtClean="0"/>
              <a:t>, J., &amp; Crawford, M. (2011). Academic Conversations: Classroom talk that fosters critical thinking across disciplines. Portland, ME: </a:t>
            </a:r>
            <a:r>
              <a:rPr lang="en-US" sz="1800" dirty="0" err="1" smtClean="0"/>
              <a:t>Stenhouse</a:t>
            </a:r>
            <a:r>
              <a:rPr lang="en-US" sz="1800" dirty="0" smtClean="0"/>
              <a:t>.</a:t>
            </a:r>
            <a:endParaRPr lang="en-US" sz="1800" dirty="0"/>
          </a:p>
          <a:p>
            <a:endParaRPr lang="en-US" sz="1800" dirty="0" smtClean="0"/>
          </a:p>
        </p:txBody>
      </p:sp>
    </p:spTree>
    <p:extLst>
      <p:ext uri="{BB962C8B-B14F-4D97-AF65-F5344CB8AC3E}">
        <p14:creationId xmlns:p14="http://schemas.microsoft.com/office/powerpoint/2010/main" val="29052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800" smtClean="0">
                <a:latin typeface="Tahoma" pitchFamily="34" charset="0"/>
              </a:rPr>
              <a:t/>
            </a:r>
            <a:br>
              <a:rPr lang="en-US" altLang="en-US" sz="4800" smtClean="0">
                <a:latin typeface="Tahoma" pitchFamily="34" charset="0"/>
              </a:rPr>
            </a:br>
            <a:r>
              <a:rPr lang="en-US" altLang="en-US" sz="4800" smtClean="0">
                <a:latin typeface="Tahoma" pitchFamily="34" charset="0"/>
              </a:rPr>
              <a:t>Objectives of Presentation</a:t>
            </a:r>
            <a:br>
              <a:rPr lang="en-US" altLang="en-US" sz="4800" smtClean="0">
                <a:latin typeface="Tahoma" pitchFamily="34" charset="0"/>
              </a:rPr>
            </a:br>
            <a:endParaRPr lang="en-US" altLang="en-US" sz="4800" smtClean="0">
              <a:latin typeface="Tahoma" pitchFamily="34" charset="0"/>
            </a:endParaRPr>
          </a:p>
        </p:txBody>
      </p:sp>
      <p:graphicFrame>
        <p:nvGraphicFramePr>
          <p:cNvPr id="2" name="Diagram 1"/>
          <p:cNvGraphicFramePr/>
          <p:nvPr>
            <p:extLst>
              <p:ext uri="{D42A27DB-BD31-4B8C-83A1-F6EECF244321}">
                <p14:modId xmlns:p14="http://schemas.microsoft.com/office/powerpoint/2010/main" val="4146611893"/>
              </p:ext>
            </p:extLst>
          </p:nvPr>
        </p:nvGraphicFramePr>
        <p:xfrm>
          <a:off x="914400" y="1600200"/>
          <a:ext cx="746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201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44805" y="152400"/>
            <a:ext cx="6441795" cy="1143000"/>
          </a:xfrm>
        </p:spPr>
        <p:txBody>
          <a:bodyPr/>
          <a:lstStyle/>
          <a:p>
            <a:pPr eaLnBrk="1" hangingPunct="1"/>
            <a:r>
              <a:rPr lang="en-US" altLang="en-US" sz="3400" dirty="0" smtClean="0">
                <a:latin typeface="+mn-lt"/>
              </a:rPr>
              <a:t>Sense-Making, Discourse, and Culture in Mathematics Learning</a:t>
            </a:r>
          </a:p>
        </p:txBody>
      </p:sp>
      <p:sp>
        <p:nvSpPr>
          <p:cNvPr id="7171" name="Rectangle 3"/>
          <p:cNvSpPr>
            <a:spLocks noGrp="1" noChangeArrowheads="1"/>
          </p:cNvSpPr>
          <p:nvPr>
            <p:ph type="body" idx="1"/>
          </p:nvPr>
        </p:nvSpPr>
        <p:spPr>
          <a:xfrm>
            <a:off x="609600" y="1524000"/>
            <a:ext cx="8077200" cy="4876800"/>
          </a:xfrm>
        </p:spPr>
        <p:txBody>
          <a:bodyPr/>
          <a:lstStyle/>
          <a:p>
            <a:pPr eaLnBrk="1" hangingPunct="1">
              <a:buSzPct val="110000"/>
              <a:buFont typeface="Wingdings" panose="05000000000000000000" pitchFamily="2" charset="2"/>
              <a:buChar char="§"/>
            </a:pPr>
            <a:r>
              <a:rPr lang="en-US" altLang="en-US" sz="3000" dirty="0" smtClean="0"/>
              <a:t>Students must have opportunities to…</a:t>
            </a:r>
          </a:p>
          <a:p>
            <a:pPr marL="685800" indent="-457200" eaLnBrk="1" hangingPunct="1">
              <a:buSzPct val="110000"/>
              <a:buFont typeface="Wingdings" panose="05000000000000000000" pitchFamily="2" charset="2"/>
              <a:buChar char="§"/>
            </a:pPr>
            <a:r>
              <a:rPr lang="en-US" altLang="en-US" sz="2700" dirty="0" smtClean="0"/>
              <a:t>Learn mathematics through reasoning and sense-making. (Ellis, 2007)</a:t>
            </a:r>
          </a:p>
          <a:p>
            <a:pPr marL="685800" indent="-457200" eaLnBrk="1" hangingPunct="1">
              <a:buSzPct val="110000"/>
              <a:buFont typeface="Wingdings" panose="05000000000000000000" pitchFamily="2" charset="2"/>
              <a:buChar char="§"/>
            </a:pPr>
            <a:r>
              <a:rPr lang="en-US" altLang="en-US" sz="2700" dirty="0" smtClean="0"/>
              <a:t>Engage in meaningful mathematical discussion. (Staples &amp; </a:t>
            </a:r>
            <a:r>
              <a:rPr lang="en-US" altLang="en-US" sz="2700" dirty="0" err="1" smtClean="0"/>
              <a:t>Colonis</a:t>
            </a:r>
            <a:r>
              <a:rPr lang="en-US" altLang="en-US" sz="2700" dirty="0" smtClean="0"/>
              <a:t>, 2007)</a:t>
            </a:r>
          </a:p>
          <a:p>
            <a:pPr marL="685800" indent="-457200" eaLnBrk="1" hangingPunct="1">
              <a:buSzPct val="110000"/>
              <a:buFont typeface="Wingdings" panose="05000000000000000000" pitchFamily="2" charset="2"/>
              <a:buChar char="§"/>
            </a:pPr>
            <a:r>
              <a:rPr lang="en-US" altLang="en-US" sz="2700" dirty="0" smtClean="0"/>
              <a:t>See themselves in mathematics and mathematics as part of themselves. (Nasir, Hand, &amp; Taylor, 2008)</a:t>
            </a:r>
          </a:p>
          <a:p>
            <a:pPr marL="685800" indent="-457200" eaLnBrk="1" hangingPunct="1">
              <a:buSzPct val="110000"/>
              <a:buFont typeface="Wingdings" panose="05000000000000000000" pitchFamily="2" charset="2"/>
              <a:buChar char="§"/>
            </a:pPr>
            <a:r>
              <a:rPr lang="en-US" altLang="en-US" sz="2700" dirty="0" smtClean="0"/>
              <a:t>Use language and culture as tools for mathematics learning. (Irizarry, 2007)</a:t>
            </a:r>
          </a:p>
        </p:txBody>
      </p:sp>
      <p:sp>
        <p:nvSpPr>
          <p:cNvPr id="4" name="Hexagon 3"/>
          <p:cNvSpPr/>
          <p:nvPr/>
        </p:nvSpPr>
        <p:spPr>
          <a:xfrm>
            <a:off x="7051395" y="76200"/>
            <a:ext cx="1330605" cy="1219200"/>
          </a:xfrm>
          <a:prstGeom prst="hexagon">
            <a:avLst>
              <a:gd name="adj" fmla="val 25000"/>
              <a:gd name="vf" fmla="val 115470"/>
            </a:avLst>
          </a:prstGeom>
          <a:blipFill rotWithShape="1">
            <a:blip r:embed="rId3"/>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dk2">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2">
              <a:hueOff val="0"/>
              <a:satOff val="0"/>
              <a:lumOff val="0"/>
              <a:alphaOff val="0"/>
            </a:schemeClr>
          </a:fontRef>
        </p:style>
      </p:sp>
    </p:spTree>
    <p:extLst>
      <p:ext uri="{BB962C8B-B14F-4D97-AF65-F5344CB8AC3E}">
        <p14:creationId xmlns:p14="http://schemas.microsoft.com/office/powerpoint/2010/main" val="24521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1" end="1"/>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2" end="2"/>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3" end="3"/>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6400801" cy="1143000"/>
          </a:xfrm>
        </p:spPr>
        <p:txBody>
          <a:bodyPr/>
          <a:lstStyle/>
          <a:p>
            <a:r>
              <a:rPr lang="en-US" sz="3400" dirty="0" smtClean="0">
                <a:latin typeface="+mn-lt"/>
              </a:rPr>
              <a:t>Discourse &amp; English Language Development (ELD)</a:t>
            </a:r>
          </a:p>
        </p:txBody>
      </p:sp>
      <p:sp>
        <p:nvSpPr>
          <p:cNvPr id="3" name="Content Placeholder 2"/>
          <p:cNvSpPr>
            <a:spLocks noGrp="1"/>
          </p:cNvSpPr>
          <p:nvPr>
            <p:ph idx="1"/>
          </p:nvPr>
        </p:nvSpPr>
        <p:spPr>
          <a:xfrm>
            <a:off x="914400" y="1752600"/>
            <a:ext cx="7772400" cy="4378325"/>
          </a:xfrm>
        </p:spPr>
        <p:txBody>
          <a:bodyPr/>
          <a:lstStyle/>
          <a:p>
            <a:r>
              <a:rPr lang="en-US" dirty="0" smtClean="0"/>
              <a:t>Allows for repetition of linguistic terms and thinking processes</a:t>
            </a:r>
          </a:p>
          <a:p>
            <a:r>
              <a:rPr lang="en-US" dirty="0" smtClean="0"/>
              <a:t>Pushes learners to organize their thoughts, negotiate meaning, back claims with evidence, ask for clarification</a:t>
            </a:r>
          </a:p>
          <a:p>
            <a:r>
              <a:rPr lang="en-US" dirty="0" smtClean="0"/>
              <a:t>Requires learners to produce language</a:t>
            </a:r>
          </a:p>
          <a:p>
            <a:r>
              <a:rPr lang="en-US" dirty="0" smtClean="0"/>
              <a:t>Allows learners to see how others think</a:t>
            </a:r>
          </a:p>
          <a:p>
            <a:pPr marL="0" indent="0">
              <a:buNone/>
            </a:pPr>
            <a:r>
              <a:rPr lang="en-US" dirty="0" smtClean="0"/>
              <a:t>				</a:t>
            </a:r>
            <a:r>
              <a:rPr lang="en-US" sz="2400" dirty="0" smtClean="0"/>
              <a:t>(</a:t>
            </a:r>
            <a:r>
              <a:rPr lang="en-US" sz="2400" dirty="0" err="1" smtClean="0"/>
              <a:t>Zwiers</a:t>
            </a:r>
            <a:r>
              <a:rPr lang="en-US" sz="2400" dirty="0" smtClean="0"/>
              <a:t> &amp; Crawford 2011)</a:t>
            </a:r>
            <a:endParaRPr lang="en-US" sz="2400" dirty="0"/>
          </a:p>
        </p:txBody>
      </p:sp>
      <p:sp>
        <p:nvSpPr>
          <p:cNvPr id="5" name="Hexagon 4"/>
          <p:cNvSpPr/>
          <p:nvPr/>
        </p:nvSpPr>
        <p:spPr>
          <a:xfrm>
            <a:off x="7051395" y="76200"/>
            <a:ext cx="1330605" cy="1219200"/>
          </a:xfrm>
          <a:prstGeom prst="hexagon">
            <a:avLst>
              <a:gd name="adj" fmla="val 25000"/>
              <a:gd name="vf" fmla="val 115470"/>
            </a:avLst>
          </a:prstGeom>
          <a:blipFill rotWithShape="1">
            <a:blip r:embed="rId2"/>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dk2">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2">
              <a:hueOff val="0"/>
              <a:satOff val="0"/>
              <a:lumOff val="0"/>
              <a:alphaOff val="0"/>
            </a:schemeClr>
          </a:fontRef>
        </p:style>
      </p:sp>
    </p:spTree>
    <p:extLst>
      <p:ext uri="{BB962C8B-B14F-4D97-AF65-F5344CB8AC3E}">
        <p14:creationId xmlns:p14="http://schemas.microsoft.com/office/powerpoint/2010/main" val="4984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dirty="0" smtClean="0">
                <a:latin typeface="+mn-lt"/>
              </a:rPr>
              <a:t>My Question</a:t>
            </a:r>
          </a:p>
        </p:txBody>
      </p:sp>
      <p:sp>
        <p:nvSpPr>
          <p:cNvPr id="8195" name="Rectangle 3"/>
          <p:cNvSpPr>
            <a:spLocks noGrp="1" noChangeArrowheads="1"/>
          </p:cNvSpPr>
          <p:nvPr>
            <p:ph type="body" idx="1"/>
          </p:nvPr>
        </p:nvSpPr>
        <p:spPr/>
        <p:txBody>
          <a:bodyPr/>
          <a:lstStyle/>
          <a:p>
            <a:pPr eaLnBrk="1" hangingPunct="1">
              <a:buSzPct val="110000"/>
              <a:buFont typeface="Wingdings" pitchFamily="2" charset="2"/>
              <a:buChar char="§"/>
            </a:pPr>
            <a:r>
              <a:rPr lang="en-US" altLang="en-US" sz="3200" dirty="0" smtClean="0">
                <a:latin typeface="Tahoma" pitchFamily="34" charset="0"/>
              </a:rPr>
              <a:t>How can I better meet the needs of my students, including my ELLs, to support their mathematical success and prepare them for CCSSM?</a:t>
            </a:r>
          </a:p>
          <a:p>
            <a:pPr eaLnBrk="1" hangingPunct="1">
              <a:buFont typeface="Wingdings" pitchFamily="2" charset="2"/>
              <a:buNone/>
            </a:pPr>
            <a:endParaRPr lang="en-US" altLang="en-US" sz="2500" dirty="0" smtClean="0">
              <a:latin typeface="Tahoma" pitchFamily="34" charset="0"/>
            </a:endParaRPr>
          </a:p>
        </p:txBody>
      </p:sp>
      <p:pic>
        <p:nvPicPr>
          <p:cNvPr id="8199" name="Picture 7" descr="C:\Users\mellis\AppData\Local\Microsoft\Windows\Temporary Internet Files\Content.IE5\BCJ12AUW\MP9003900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2931" y="228600"/>
            <a:ext cx="900469"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26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500" dirty="0" smtClean="0">
                <a:latin typeface="Tahoma" pitchFamily="34" charset="0"/>
              </a:rPr>
              <a:t>Focus Activities</a:t>
            </a:r>
          </a:p>
        </p:txBody>
      </p:sp>
      <p:sp>
        <p:nvSpPr>
          <p:cNvPr id="9219" name="Rectangle 3"/>
          <p:cNvSpPr>
            <a:spLocks noGrp="1" noChangeArrowheads="1"/>
          </p:cNvSpPr>
          <p:nvPr>
            <p:ph type="body" idx="1"/>
          </p:nvPr>
        </p:nvSpPr>
        <p:spPr>
          <a:xfrm>
            <a:off x="762000" y="1524000"/>
            <a:ext cx="6400800" cy="4530725"/>
          </a:xfrm>
        </p:spPr>
        <p:txBody>
          <a:bodyPr/>
          <a:lstStyle/>
          <a:p>
            <a:pPr eaLnBrk="1" hangingPunct="1">
              <a:buSzPct val="110000"/>
              <a:buFont typeface="Wingdings" pitchFamily="2" charset="2"/>
              <a:buChar char="§"/>
            </a:pPr>
            <a:r>
              <a:rPr lang="en-US" altLang="en-US" sz="2400" dirty="0" smtClean="0">
                <a:latin typeface="Tahoma" pitchFamily="34" charset="0"/>
              </a:rPr>
              <a:t>Mystery Bags</a:t>
            </a:r>
          </a:p>
          <a:p>
            <a:pPr lvl="1" eaLnBrk="1" hangingPunct="1">
              <a:buSzPct val="110000"/>
              <a:buFont typeface="Wingdings" pitchFamily="2" charset="2"/>
              <a:buChar char="§"/>
            </a:pPr>
            <a:r>
              <a:rPr lang="en-US" altLang="en-US" sz="2200" dirty="0" smtClean="0">
                <a:latin typeface="Tahoma" pitchFamily="34" charset="0"/>
              </a:rPr>
              <a:t>Word cards and artifacts</a:t>
            </a:r>
            <a:endParaRPr lang="en-US" altLang="en-US" sz="100" dirty="0">
              <a:latin typeface="Tahoma" pitchFamily="34" charset="0"/>
            </a:endParaRPr>
          </a:p>
          <a:p>
            <a:pPr marL="457200" lvl="1" indent="0" eaLnBrk="1" hangingPunct="1">
              <a:buSzPct val="110000"/>
              <a:buNone/>
            </a:pPr>
            <a:endParaRPr lang="en-US" altLang="en-US" sz="2400" dirty="0" smtClean="0">
              <a:latin typeface="Tahoma" pitchFamily="34" charset="0"/>
            </a:endParaRPr>
          </a:p>
          <a:p>
            <a:pPr eaLnBrk="1" hangingPunct="1">
              <a:buSzPct val="110000"/>
              <a:buFont typeface="Wingdings" pitchFamily="2" charset="2"/>
              <a:buChar char="§"/>
            </a:pPr>
            <a:r>
              <a:rPr lang="en-US" altLang="en-US" sz="2400" dirty="0" smtClean="0">
                <a:latin typeface="Tahoma" pitchFamily="34" charset="0"/>
              </a:rPr>
              <a:t>Speed Dating</a:t>
            </a:r>
          </a:p>
          <a:p>
            <a:pPr lvl="1" eaLnBrk="1" hangingPunct="1">
              <a:buSzPct val="110000"/>
              <a:buFont typeface="Wingdings" pitchFamily="2" charset="2"/>
              <a:buChar char="§"/>
            </a:pPr>
            <a:r>
              <a:rPr lang="en-US" altLang="en-US" sz="2200" dirty="0" smtClean="0">
                <a:latin typeface="Tahoma" pitchFamily="34" charset="0"/>
              </a:rPr>
              <a:t>Several prompts based on same mathematical topic</a:t>
            </a:r>
          </a:p>
          <a:p>
            <a:pPr marL="457200" lvl="1" indent="0" eaLnBrk="1" hangingPunct="1">
              <a:buSzPct val="110000"/>
              <a:buNone/>
            </a:pPr>
            <a:endParaRPr lang="en-US" altLang="en-US" sz="2400" dirty="0" smtClean="0">
              <a:latin typeface="Tahoma" pitchFamily="34" charset="0"/>
            </a:endParaRPr>
          </a:p>
          <a:p>
            <a:pPr eaLnBrk="1" hangingPunct="1">
              <a:buSzPct val="110000"/>
              <a:buFont typeface="Wingdings" pitchFamily="2" charset="2"/>
              <a:buChar char="§"/>
            </a:pPr>
            <a:r>
              <a:rPr lang="en-US" altLang="en-US" sz="2400" dirty="0" smtClean="0">
                <a:latin typeface="Tahoma" pitchFamily="34" charset="0"/>
              </a:rPr>
              <a:t>Mathematics in a Cultural Context</a:t>
            </a:r>
          </a:p>
          <a:p>
            <a:pPr lvl="1" eaLnBrk="1" hangingPunct="1">
              <a:buSzPct val="110000"/>
              <a:buFont typeface="Wingdings" pitchFamily="2" charset="2"/>
              <a:buChar char="§"/>
            </a:pPr>
            <a:r>
              <a:rPr lang="en-US" altLang="en-US" sz="2200" dirty="0" smtClean="0">
                <a:latin typeface="Tahoma" pitchFamily="34" charset="0"/>
              </a:rPr>
              <a:t>What it is, and what its not. </a:t>
            </a:r>
          </a:p>
          <a:p>
            <a:pPr marL="457200" lvl="1" indent="0" eaLnBrk="1" hangingPunct="1">
              <a:buSzPct val="110000"/>
              <a:buNone/>
            </a:pPr>
            <a:endParaRPr lang="en-US" altLang="en-US" sz="2400" dirty="0" smtClean="0">
              <a:latin typeface="Tahoma" pitchFamily="34" charset="0"/>
            </a:endParaRPr>
          </a:p>
          <a:p>
            <a:pPr eaLnBrk="1" hangingPunct="1">
              <a:buSzPct val="110000"/>
              <a:buFont typeface="Wingdings" pitchFamily="2" charset="2"/>
              <a:buChar char="§"/>
            </a:pPr>
            <a:r>
              <a:rPr lang="en-US" altLang="en-US" sz="2400" dirty="0" smtClean="0">
                <a:latin typeface="Tahoma" pitchFamily="34" charset="0"/>
              </a:rPr>
              <a:t>QR Code</a:t>
            </a:r>
          </a:p>
          <a:p>
            <a:pPr lvl="1" eaLnBrk="1" hangingPunct="1">
              <a:buSzPct val="110000"/>
              <a:buFont typeface="Wingdings" pitchFamily="2" charset="2"/>
              <a:buChar char="§"/>
            </a:pPr>
            <a:r>
              <a:rPr lang="en-US" altLang="en-US" sz="2200" dirty="0" smtClean="0">
                <a:latin typeface="Tahoma" pitchFamily="34" charset="0"/>
              </a:rPr>
              <a:t>Quick Response  </a:t>
            </a:r>
            <a:endParaRPr lang="en-US" altLang="en-US" sz="2200" dirty="0">
              <a:latin typeface="Tahoma" pitchFamily="34" charset="0"/>
            </a:endParaRPr>
          </a:p>
        </p:txBody>
      </p:sp>
      <p:pic>
        <p:nvPicPr>
          <p:cNvPr id="9222" name="Picture 6" descr="C:\Users\mellis\AppData\Local\Microsoft\Windows\Temporary Internet Files\Content.IE5\7NLCC9K7\MP9004490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090" y="1660565"/>
            <a:ext cx="990600" cy="10651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152" y="2858230"/>
            <a:ext cx="971538" cy="102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0090" y="4091139"/>
            <a:ext cx="953120" cy="131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76200"/>
            <a:ext cx="1447800" cy="124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www.qrexplore.com/download/VAFPub/httpmathdiscourseweeblyco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2005" y="5637332"/>
            <a:ext cx="939165" cy="93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96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5200" smtClean="0">
                <a:latin typeface="Tahoma" pitchFamily="34" charset="0"/>
              </a:rPr>
              <a:t>Mystery Bags</a:t>
            </a:r>
          </a:p>
        </p:txBody>
      </p:sp>
      <p:sp>
        <p:nvSpPr>
          <p:cNvPr id="10243" name="Rectangle 3"/>
          <p:cNvSpPr>
            <a:spLocks noGrp="1" noChangeArrowheads="1"/>
          </p:cNvSpPr>
          <p:nvPr>
            <p:ph type="body" idx="1"/>
          </p:nvPr>
        </p:nvSpPr>
        <p:spPr/>
        <p:txBody>
          <a:bodyPr/>
          <a:lstStyle/>
          <a:p>
            <a:pPr eaLnBrk="1" hangingPunct="1">
              <a:buSzPct val="110000"/>
              <a:buFont typeface="Wingdings" pitchFamily="2" charset="2"/>
              <a:buChar char="§"/>
            </a:pPr>
            <a:r>
              <a:rPr lang="en-US" altLang="en-US" sz="2500" b="1" dirty="0" smtClean="0">
                <a:latin typeface="Tahoma" pitchFamily="34" charset="0"/>
              </a:rPr>
              <a:t>Artifacts</a:t>
            </a:r>
            <a:r>
              <a:rPr lang="en-US" altLang="en-US" sz="2500" dirty="0" smtClean="0">
                <a:latin typeface="Tahoma" pitchFamily="34" charset="0"/>
              </a:rPr>
              <a:t> are chosen to pull out of the bag one at a time.</a:t>
            </a:r>
          </a:p>
          <a:p>
            <a:pPr eaLnBrk="1" hangingPunct="1">
              <a:buSzPct val="110000"/>
              <a:buFont typeface="Wingdings" pitchFamily="2" charset="2"/>
              <a:buChar char="§"/>
            </a:pPr>
            <a:r>
              <a:rPr lang="en-US" altLang="en-US" sz="2500" b="1" dirty="0" smtClean="0">
                <a:latin typeface="Tahoma" pitchFamily="34" charset="0"/>
              </a:rPr>
              <a:t>Key words </a:t>
            </a:r>
            <a:r>
              <a:rPr lang="en-US" altLang="en-US" sz="2500" dirty="0" smtClean="0">
                <a:latin typeface="Tahoma" pitchFamily="34" charset="0"/>
              </a:rPr>
              <a:t>are written on a card and may be pulled out of the bag as well.</a:t>
            </a:r>
          </a:p>
          <a:p>
            <a:pPr eaLnBrk="1" hangingPunct="1">
              <a:buSzPct val="110000"/>
              <a:buFont typeface="Wingdings" pitchFamily="2" charset="2"/>
              <a:buChar char="§"/>
            </a:pPr>
            <a:r>
              <a:rPr lang="en-US" altLang="en-US" sz="2500" dirty="0" smtClean="0">
                <a:latin typeface="Tahoma" pitchFamily="34" charset="0"/>
              </a:rPr>
              <a:t>Students will be asked to </a:t>
            </a:r>
            <a:r>
              <a:rPr lang="en-US" altLang="en-US" sz="2500" b="1" dirty="0" smtClean="0">
                <a:latin typeface="Tahoma" pitchFamily="34" charset="0"/>
              </a:rPr>
              <a:t>find a mathematical connection </a:t>
            </a:r>
            <a:r>
              <a:rPr lang="en-US" altLang="en-US" sz="2500" dirty="0" smtClean="0">
                <a:latin typeface="Tahoma" pitchFamily="34" charset="0"/>
              </a:rPr>
              <a:t>between the items pulled out and the words shown.</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937" y="152400"/>
            <a:ext cx="1109663" cy="119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00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33400"/>
            <a:ext cx="9144000" cy="5486400"/>
          </a:xfrm>
          <a:prstGeom prst="rect">
            <a:avLst/>
          </a:prstGeom>
        </p:spPr>
      </p:pic>
      <p:sp>
        <p:nvSpPr>
          <p:cNvPr id="5" name="AutoShape 4" descr="data:image/jpeg;base64,/9j/4AAQSkZJRgABAQAAAQABAAD/2wCEAAkGBwgHBgkIBxIKCgkGBQoFBgYGGBsIDAUKFBEWFhQRExMYIyggGBolGxQTITEhJSkrLi4uFx8zODMsNygtLisBCgoKDQwMDg8PGjMZExkrKysrKys3NisrKysrKysrKysrKysvKysrKysrKysrKysrKysrKysrKysrKysrKysrK//AABEIAK4BIgMBEQACEQEDEQH/xAAYAAEBAAMAAAAAAAAAAAAAAAAABAIDB//EACkQAAEBBAgHAQAAAAAAAAAAAAAEAgMVkRRRU5KT0dLTEyVSVGSUohL/xAAYAQEBAQEBAAAAAAAAAAAAAAAAAwECBP/EACgRAAEBBgUEAwEAAAAAAAAAAAABAhETUVKRAxIU0dJhkqGiI1PwIf/aAAwDAQACEQMRAD8A7iAAAAAAAAAAAAAAAAAAAAAAAAAAAAAAAAAAAAAAAAAAAAAAAAAAAAAAAAAAAAAAAAAAAAAAAAAAAAAAAAAAAAAAAAAAAAAAAAAAAAAAAAAAAAAAAAAAAAAAAAAAAAAAAAAAAAAAAAAAAAAAAAAAAAAAAAAAAAAAAAAAAAAAScRfZpsVrbOXtS/WL5cCpbJyHEX2abFa2w9qX6wy4FS2TkOIvs02K1th7Uv1hlwKlsnIcRfZpsVrbD2pfrDLgVLZOQ4i+zTYrW2HtS/WGXAqWychxF9mmxWtsPal+sMuBUtk5DiL7NNitbYe1L9YZcCpbJyHEX2abFa2w9qX6wy4FS2TkOIvs02K1th7Uv1hlwKlsnIcRfZpsVrbD2pfrDLgVLZOQ4i+zTYrW2HtS/WGXAqWychxF9mmxWtsPal+sMuBUtk5DiL7NNitbYe1L9YZcCpbJyHEX2abFa2w9qX6wy4FS2TkOIvs02K1th7Uv1hlwKlsnIcRfZpsVrbD2pfrDLgVLZOQ4i+zTYrW2HtS/WGXAqWychxF9mmxWtsPal+sMuBUtk5DiL7NNitbYe1L9YZcCpbJyHEX2abFa2w9qX6wy4FS2TkOIvs02K1th7Uv1hlwKlsnIcRfZpsVrbD2pfrDLgVLZOQ4i+zTYrW2HtS/WGXAqWychxF9mmxWtsPal+sMuBUtk5DiL7NNitbYe1L9YZcCpbJyHEX2abFa2w9qX6wy4FS2TkOIvs02K1th7Uv1hlwKlsnIcRfZpsVrbD2pfrDLgVLZOQ4i+zTYrW2HtS/WGXAqWychxF9mmxWtsPal+sMuBUtk5DiL7NNitbYe1L9YZcCpbJyHEX2abFa2w9qX6wy4FS2TkOIvs02K1th7Uv1hlwKlsnIcRfZpsVrbD2pfrDLgVLZOQ4i+zTYrW2HtS/WGXAqWychxF9mmxWtsPal+sMuBUtk5DiL7NNitbYe1L9YZcCpbJyKzogAAAAAAAAAAAAAAAAAAAAAAAAAAAAAAAAAAAAAAAAAAAAAAAAAAAAAAR0ZVbvLrGRaIxR5XcxyijKrd5dYyERijyu4cooyq3eXWMhEYo8ruHKKMqt3l1jIRGKPK7hyijKrd5dYyERijyu4cooyq3eXWMhEYo8ruHKKMqt3l1jIRGKPK7hyijKrd5dYyERijyu4cooyq3eXWMhEYo8ruHKKMqt3l1jIRGKPK7hyijKrd5dYyERijyu4cooyq3eXWMhEYo8ruHKKMqt3l1jIRGKPK7hyijKrd5dYyERijyu4cooyq3eXWMhEYo8ruHKKMqt3l1jIRGKPK7hyijKrd5dYyERijyu4cooyq3eXWMhEYo8ruHKKMqt3l1jIRGKPK7hyijKrd5dYyERijyu4cooyq3eXWMhEYo8ruHKKMqt3l1jIRGKPK7hyijKrd5dYyERijyu4cooyq3eXWMhEYo8ruHKKMqt3l1jIRGKPK7hyijKrd5dYyERijyu4cooyq3eXWMhEYo8ruHKKMqt3l1jIRGKPK7hyijKrd5dYyERijyu4cooyq3eXWMhEYo8ruHKKMqt3l1jIRGKPK7hyijKrd5dYyERijyu4cooyq3eXWMhEYo8ruHKKMqt3l1jIRGKPK7hyijKrd5dYyERijyu4cooyq3eXWMhEYo8ruHKKMqt3l1jIRGKPK7hylhE0AAAAAAAAAAAAAAAAAAAAAAAAAAAAAAAAAAAAAAAAAAAAAAAAAAAAAAghKbqW+w+1no1Lck7WdjnKghKbqW+w+1jUtyTtZ2GVBCU3Ut9h9rGpbknazsMqCEpupb7D7WNS3JO1nYZUEJTdS32H2saluSdrOwyoISm6lvsPtY1Lck7WdhlQQlN1LfYfaxqW5J2s7DKghKbqW+w+1jUtyTtZ2GVBCU3Ut9h9rGpbknazsMqCEpupb7D7WNS3JO1nYZUEJTdS32H2saluSdrOwyoISm6lvsPtY1Lck7WdhlQQlN1LfYfaxqW5J2s7DKghKbqW+w+1jUtyTtZ2GVBCU3Ut9h9rGpbknazsMqCEpupb7D7WNS3JO1nYZUEJTdS32H2saluSdrOwyoISm6lvsPtY1Lck7WdhlQQlN1LfYfaxqW5J2s7DKghKbqW+w+1jUtyTtZ2GVBCU3Ut9h9rGpbknazsMqCEpupb7D7WNS3JO1nYZUEJTdS32H2saluSdrOwyoISm6lvsPtY1Lck7WdhlQQlN1LfYfaxqW5J2s7DKghKbqW+w+1jUtyTtZ2GVBCU3Ut9h9rGpbknazsMqCEpupb7D7WNS3JO1nYZUEJTdS32H2saluSdrOwyoISm6lvsPtY1Lck7WdhlQQlN1LfYfaxqW5J2s7DKghKbqW+w+1jUtyTtZ2GVBCU3Ut9h9rGpbknazsMqCEpupb7D7WNS3JO1nYZUEJTdS32H2saluSdrOwyoISm6lvsPtY1Lck7WdhlQQlN1LfYfaxqW5J2s7DKhZxXfUzMhlWR0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OK76mZjKsgaYeisk9xnIpGxaluY5BD0VknuM5CNi1LcOQQ9FZJ7jOQjYtS3DkEPRWSe4zkI2LUtw5BD0VknuM5CNi1LcOQQ9FZJ7jOQjYtS3DkEPRWSe4zkI2LUtw5BD0VknuM5CNi1LcOQQ9FZJ7jOQjYtS3DkEPRWSe4zkI2LUtw5BD0VknuM5CNi1LcOQQ9FZJ7jOQjYtS3DkEPRWSe4zkI2LUtw5BD0VknuM5CNi1LcOQQ9FZJ7jOQjYtS3DkEPRWSe4zkI2LUtw5BD0VknuM5CNi1LcOQQ9FZJ7jOQjYtS3DkEPRWSe4zkI2LUtw5BD0VknuM5CNi1LcOQQ9FZJ7jOQjYtS3DkEPRWSe4zkI2LUtw5BD0VknuM5CNi1LcOQQ9FZJ7jOQjYtS3DkEPRWSe4zkI2LUtw5BD0VknuM5CNi1LcOQQ9FZJ7jOQjYtS3DkEPRWSe4zkI2LUtw5BD0VknuM5CNi1LcOQQ9FZJ7jOQjYtS3DkEPRWSe4zkI2LUtw5BD0VknuM5CNi1LcOQQ9FZJ7jOQjYtS3DkEPRWSe4zkI2LUtw5BD0VknuM5CNi1LcOQQ9FZJ7jOQjYtS3DkEPRWSe4zkI2LUtw5DXE09SvBe6TdO3NO5Nw8RNPUrwXukaduadybh4iaepXgvdI07c07k3DxE09SvBe6Rp25p3JuHiJp6leC90jTtzTuTcPETT1K8F7pGnbmncm4eImnqV4L3SNO3NO5Nw8RNPUrwXukaduadybh4iaepXgvdI07c07k3DxE09SvBe6Rp25p3JuHiJp6leC90jTtzTuTcPETT1K8F7pGnbmncm4eImnqV4L3SNO3NO5Nw8RNPUrwXukaduadybh4iaepXgvdI07c07k3DxE09SvBe6Rp25p3JuHiJp6leC90jTtzTuTcPETT1K8F7pGnbmncm4eImnqV4L3SNO3NO5Nw8RNPUrwXukaduadybh4iaepXgvdI07c07k3DxE09SvBe6Rp25p3JuHiJp6leC90jTtzTuTcPETT1K8F7pGnbmncm4eImnqV4L3SNO3NO5Nw8RNPUrwXukaduadybh4iaepXgvdI07c07k3DxE09SvBe6Rp25p3JuHiJp6leC90jTtzTuTcPETT1K8F7pGnbmncm4eImnqV4L3SNO3NO5Nw8RNPUrwXukaduadybh4iaepXgvdI07c07k3DxE09SvBe6Rp25p3JuHiJp6leC90jTtzTuTcPETT1K8F7pGnbmncm4eImnqV4L3SNO3NO5Nw8tImgAAAAAAAAAAAAAAAAAAAAAAAAAAAAAAAAAAAAAAAAAAAAAAAAAAAAAEVNUdsrm53C8JitPbiY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CmqO2Vzc7ghMVp7cQ9ZFpA0AAAAAAAAAAAAAAAAAAAAAAAAAAAAAAAAAAAAAAAAAAAAAAAAAAAAAAk5h4v0W+Hr4M/o5h4v0Ph6+B/RzDxfofD18D+jmHi/Q+Hr4H9HMPF+h8PXwP6OYeL9D4evgf0cw8X6Hw9fA/o5h4v0Ph6+B/RzDxfofD18D+jmHi/Q+Hr4H9HMPF+h8PXwP6OYeL9D4evgf0cw8X6Hw9fA/o5h4v0Ph6+B/RzDxfofD18D+jmHi/Q+Hr4H9HMPF+h8PXwP6OYeL9D4evgf0cw8X6Hw9fA/o5h4v0Ph6+B/RzDxfofD18D+jmHi/Q+Hr4H9HMPF+h8PXwP6OYeL9D4evgf0cw8X6Hw9fA/o5h4v0Ph6+B/RzDxfofD18D+jmHi/Q+Hr4H9HMPF+h8PXwP6OYeL9D4evgf0cw8X6Hw9fA/o5h4v0Ph6+B/RzDxfofD18D+jmHi/Q+Hr4H9HMPF+h8PXwP6OYeL9D4evgf0cw8X6Hw9fA/pWRNAAAAAAAAAAAAAAAAAAAAAAAAAAAAAAAAAAAAAAAAAAAAAAAAAAAAAAIqEo7lZJztl4rH1p7cj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UJR3KyTnbEVj609uQcsxQlHcrJOdsRWPrT25ByzFCUdysk52xFY+tPbkHLMtIGgAAAAAAAAAAAAAAAAAAAAAAAAAAAAAAAAAAAAAAAAAAAAAAAAAAAAAEULTVqcV7qLahvpZNj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CFpq1OK91DUN9LJsMqGcRQ2ya+zmZAxaVsHoIihtk19nMQMWlbB6CIobZNfZzEDFpWwegiKG2TX2cxAxaVsHoIihtk19nMQMWlbB6CIobZNfZzEDFpWwegiKG2TX2cxAxaVsHoIihtk19nMQMWlbB6CIobZNfZzEDFpWwegiKG2TX2cxAxaVsHoIihtk19nMQMWlbB6CIobZNfZzEDFpWwegiKG2TX2cxAxaVsHoIihtk19nMQMWlbB6CIobZNfZzEDFpWwegiKG2TX2cxAxaVsHoIihtk19nMQMWlbB6CIobZNfZzEDFpWwegiKG2TX2cxAxaVsHoIihtk19nMQMWlbB6CIobZNfZzEDFpWwegiKG2TX2cxAxaVsHoIihtk19nMQMWlbB6CIobZNfZzEDFpWwegiKG2TX2cxAxaVsHoIihtk19nMQMWlbB6CIobZNfZzEDFpWwegiKG2TX2cxAxaVsHoIihtk19nMQMWlbB6CIobZNfZzEDFpWwegiKG2TX2cxAxaVsHoIihtk19nMQMWlbB6CIobZNfZzEDFpWwegiKG2TX2cxAxaVsHoIihtk19nMQMWlbB6CIobZNfZzEDFpWwegiKG2TX2cxAxaVsHoUfhipmRN6mj8MVMyD1A/DFTMg9QPwxUzIPUD8MVMyD1A/DFTMg9QPwxUzIPUD8MVMyD1A/DFTMg9QPwxUzIPUD8MVMyD1A/DFTMg9QPwxUzIPUD8MVMyD1A/DFTMg9QPwxUzIPUD8MVMyD1A/DFTMg9QPwxUzIPUD8MVMyD1A/DFTMg9QPwxUzIPUD8MVMyD1A/DFTMg9QPwxUzIPUD8MVMyD1A/DFTMg9QPwxUzIPUD8MVMyD1A/DFTMg9QPwxUzIPUD8MVMyD1A/DFTMg9QPwxUzIPUD8MVMyD1A/DFTMg9QPwxUzIPUGRgAAAAAAAAAAAAAAAAAAAAAAAAAAAAAAAAAAAAAAAAAAAAAAAAAAAAAAP/9k="/>
          <p:cNvSpPr>
            <a:spLocks noGrp="1" noChangeAspect="1" noChangeArrowheads="1"/>
          </p:cNvSpPr>
          <p:nvPr>
            <p:ph idx="1"/>
          </p:nvPr>
        </p:nvSpPr>
        <p:spPr bwMode="auto">
          <a:xfrm>
            <a:off x="685800" y="2057400"/>
            <a:ext cx="7772400" cy="453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ctr">
              <a:buNone/>
            </a:pPr>
            <a:r>
              <a:rPr lang="en-US" sz="16000" dirty="0" smtClean="0">
                <a:solidFill>
                  <a:schemeClr val="bg1"/>
                </a:solidFill>
                <a:latin typeface="Aharoni" panose="02010803020104030203" pitchFamily="2" charset="-79"/>
                <a:cs typeface="Aharoni" panose="02010803020104030203" pitchFamily="2" charset="-79"/>
              </a:rPr>
              <a:t>Face</a:t>
            </a:r>
            <a:endParaRPr lang="en-US" sz="16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0026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4695</TotalTime>
  <Words>851</Words>
  <Application>Microsoft Office PowerPoint</Application>
  <PresentationFormat>On-screen Show (4:3)</PresentationFormat>
  <Paragraphs>116</Paragraphs>
  <Slides>25</Slides>
  <Notes>11</Notes>
  <HiddenSlides>0</HiddenSlides>
  <MMClips>1</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40" baseType="lpstr">
      <vt:lpstr>Aharoni</vt:lpstr>
      <vt:lpstr>Arial</vt:lpstr>
      <vt:lpstr>Arial Black</vt:lpstr>
      <vt:lpstr>Calibri</vt:lpstr>
      <vt:lpstr>Calibri Light</vt:lpstr>
      <vt:lpstr>Cambria</vt:lpstr>
      <vt:lpstr>Lucida Grande</vt:lpstr>
      <vt:lpstr>Lucida Sans Unicode</vt:lpstr>
      <vt:lpstr>Tahoma</vt:lpstr>
      <vt:lpstr>Times New Roman</vt:lpstr>
      <vt:lpstr>Verdana</vt:lpstr>
      <vt:lpstr>Wingdings</vt:lpstr>
      <vt:lpstr>Layers</vt:lpstr>
      <vt:lpstr>Office Theme</vt:lpstr>
      <vt:lpstr>Equation</vt:lpstr>
      <vt:lpstr>Promoting Discourse:                 Mystery Bags, Speed Dating, Cultural Context &amp; QR Codes </vt:lpstr>
      <vt:lpstr>Context</vt:lpstr>
      <vt:lpstr> Objectives of Presentation </vt:lpstr>
      <vt:lpstr>Sense-Making, Discourse, and Culture in Mathematics Learning</vt:lpstr>
      <vt:lpstr>Discourse &amp; English Language Development (ELD)</vt:lpstr>
      <vt:lpstr>My Question</vt:lpstr>
      <vt:lpstr>Focus Activities</vt:lpstr>
      <vt:lpstr>Mystery Bags</vt:lpstr>
      <vt:lpstr>PowerPoint Presentation</vt:lpstr>
      <vt:lpstr>PowerPoint Presentation</vt:lpstr>
      <vt:lpstr>PowerPoint Presentation</vt:lpstr>
      <vt:lpstr>PowerPoint Presentation</vt:lpstr>
      <vt:lpstr>PowerPoint Presentation</vt:lpstr>
      <vt:lpstr>PowerPoint Presentation</vt:lpstr>
      <vt:lpstr>Speed Dating with Math</vt:lpstr>
      <vt:lpstr>Speed Dating with Math (cont’d)</vt:lpstr>
      <vt:lpstr>PowerPoint Presentation</vt:lpstr>
      <vt:lpstr>PowerPoint Presentation</vt:lpstr>
      <vt:lpstr> #Oscars  #Bestphotoever</vt:lpstr>
      <vt:lpstr>PowerPoint Presentation</vt:lpstr>
      <vt:lpstr>Culturally/Community Relevant Teaching</vt:lpstr>
      <vt:lpstr>QR Code</vt:lpstr>
      <vt:lpstr>QR Code</vt:lpstr>
      <vt:lpstr>Closure</vt:lpstr>
      <vt:lpstr>References</vt:lpstr>
    </vt:vector>
  </TitlesOfParts>
  <Company>Placentia-Yorba Linda 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PYLUSD</dc:creator>
  <cp:lastModifiedBy>Meza, Susanna</cp:lastModifiedBy>
  <cp:revision>96</cp:revision>
  <dcterms:created xsi:type="dcterms:W3CDTF">2014-03-02T18:18:24Z</dcterms:created>
  <dcterms:modified xsi:type="dcterms:W3CDTF">2014-10-25T03:39:11Z</dcterms:modified>
</cp:coreProperties>
</file>